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9144000" cy="5143500" type="screen16x9"/>
  <p:notesSz cx="6858000" cy="9144000"/>
  <p:embeddedFontLst>
    <p:embeddedFont>
      <p:font typeface="Sniglet" panose="020B0604020202020204" charset="0"/>
      <p:regular r:id="rId12"/>
    </p:embeddedFont>
    <p:embeddedFont>
      <p:font typeface="Walter Turncoat" panose="020B0604020202020204" charset="0"/>
      <p:regular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Hello everyone. I am Yash Patel and this is my teammate Shashank Tripathi. We’ve worked on saliency detection in natural scene images using super-pixels.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a5c054cc4_0_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a5c054cc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Salient regions in an image are defined as the regions that attracts attention of human observer. These regions are loosely defined as the regions which “pop-out” in an image. The general idea is to mark each pixel as foreground or background.</a:t>
            </a:r>
            <a:endParaRPr/>
          </a:p>
          <a:p>
            <a:pPr marL="0" lvl="0" indent="0">
              <a:spcBef>
                <a:spcPts val="0"/>
              </a:spcBef>
              <a:spcAft>
                <a:spcPts val="0"/>
              </a:spcAft>
              <a:buNone/>
            </a:pPr>
            <a:r>
              <a:rPr lang="en"/>
              <a:t>Saliency detection is widely used for complex computer vision tasks such as object detection and semantic segmentation.</a:t>
            </a:r>
            <a:endParaRPr/>
          </a:p>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a5c054cc4_0_3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a5c054cc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The adopted method can be broadly divided into 3 sub-parts:</a:t>
            </a:r>
            <a:endParaRPr/>
          </a:p>
          <a:p>
            <a:pPr marL="0" lvl="0" indent="0">
              <a:spcBef>
                <a:spcPts val="0"/>
              </a:spcBef>
              <a:spcAft>
                <a:spcPts val="0"/>
              </a:spcAft>
              <a:buNone/>
            </a:pPr>
            <a:r>
              <a:rPr lang="en"/>
              <a:t>1). Given a natural scene image, first the super-pixels are obtained using a popularly known method “SLIC”. Super-pixels are the group of nearby pixels with similar in terms of color and texture.</a:t>
            </a:r>
            <a:endParaRPr/>
          </a:p>
          <a:p>
            <a:pPr marL="0" lvl="0" indent="0">
              <a:spcBef>
                <a:spcPts val="0"/>
              </a:spcBef>
              <a:spcAft>
                <a:spcPts val="0"/>
              </a:spcAft>
              <a:buNone/>
            </a:pPr>
            <a:r>
              <a:rPr lang="en"/>
              <a:t>2).  In order to capture the global spatial context of image and relation of super-pixel with every other super-pixel in the image, certain hand-crafted representations are obtained.</a:t>
            </a:r>
            <a:endParaRPr/>
          </a:p>
          <a:p>
            <a:pPr marL="0" lvl="0" indent="0" rtl="0">
              <a:spcBef>
                <a:spcPts val="0"/>
              </a:spcBef>
              <a:spcAft>
                <a:spcPts val="0"/>
              </a:spcAft>
              <a:buNone/>
            </a:pPr>
            <a:r>
              <a:rPr lang="en"/>
              <a:t>3). Finally, using a CNN trained on super-pixel representations, each super-pixel is classified as foreground or background.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a5c054cc4_0_1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a5c054cc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Convert the image to lab space. Lab space has been shown to capture a wider color gamut since it has a separate channel for contract -black and whites. We divide the input image into a grid, whose dimensions are decided by the number of superpixels required. In every gridsquare, we randomly initialize the superpixel centers, and run the simple k-means clustering on the whole image. A subtlety here is that the search space is limited to a neighbourhood around the superpixel center, instead of the whole image. This reduces the complexity to O(N) where N is the number of pixels, and is independent of the number of superpixels. We run this iteratively to generate the superpixel regions in the image.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a5c054cc4_0_1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a5c054cc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We can’t use the superpixels directly because the superpixels are stochastic, determined by the superpixel mean initializations. We retain spatial information by defining superpixel representations. </a:t>
            </a:r>
            <a:endParaRPr/>
          </a:p>
          <a:p>
            <a:pPr marL="0" lvl="0" indent="0" rtl="0">
              <a:spcBef>
                <a:spcPts val="0"/>
              </a:spcBef>
              <a:spcAft>
                <a:spcPts val="0"/>
              </a:spcAft>
              <a:buNone/>
            </a:pPr>
            <a:r>
              <a:rPr lang="en"/>
              <a:t>To create superpixel representations, we define a color separation matrix Q which captures the color separation of each superpixel withall the other superpixels. Each row corresponds to one superpixel and each element in this row is the comparison score with every other superpixel. So this matrix has dimensions NxN. The color separation score is given by the difference between the separation in the mean color vector. A gaussian weight is applied on the color difference based on how far the superpixels are in image space. Using this vector only encompasses the color separation, and in the following images, the flowers, the other balls and the fishes will also be labeled as salient. To avoid this, we observe define a dual matrix Q’ which captures the property of salient regions to be locally connected in the image foreground.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a5c054cc4_0_2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a5c054cc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It is important to note that each row of the obtained Q-matrix captures the relation of a given super-pixel with all other super-pixels in the image. Once we have obtained these representations for the super-pixels, we make use of CNN for per super-pixel classification.</a:t>
            </a:r>
            <a:endParaRPr/>
          </a:p>
          <a:p>
            <a:pPr marL="0" lvl="0" indent="0">
              <a:spcBef>
                <a:spcPts val="0"/>
              </a:spcBef>
              <a:spcAft>
                <a:spcPts val="0"/>
              </a:spcAft>
              <a:buNone/>
            </a:pPr>
            <a:endParaRPr/>
          </a:p>
          <a:p>
            <a:pPr marL="0" lvl="0" indent="0">
              <a:spcBef>
                <a:spcPts val="0"/>
              </a:spcBef>
              <a:spcAft>
                <a:spcPts val="0"/>
              </a:spcAft>
              <a:buNone/>
            </a:pPr>
            <a:r>
              <a:rPr lang="en"/>
              <a:t>We extensively experimented with varying number of filters, filter-sizes and number of layers, and empirically concluded with the “this” architecture. Further, each image will have varying number of super-pixels, to incorporate this in varying sized input we use Global-Average-Pooling after the last convolutional layer.</a:t>
            </a:r>
            <a:endParaRPr/>
          </a:p>
          <a:p>
            <a:pPr marL="0" lvl="0" indent="0">
              <a:spcBef>
                <a:spcPts val="0"/>
              </a:spcBef>
              <a:spcAft>
                <a:spcPts val="0"/>
              </a:spcAft>
              <a:buNone/>
            </a:pPr>
            <a:endParaRPr/>
          </a:p>
          <a:p>
            <a:pPr marL="0" lvl="0" indent="0" rtl="0">
              <a:spcBef>
                <a:spcPts val="0"/>
              </a:spcBef>
              <a:spcAft>
                <a:spcPts val="0"/>
              </a:spcAft>
              <a:buNone/>
            </a:pPr>
            <a:r>
              <a:rPr lang="en"/>
              <a:t>Observe the number of parameters in this CNN architecture compared to parameters in Conv. layers of VGG-16.</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a5c054cc4_0_2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a5c054cc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These are some of the qualitative results. In the first image, the starfish is the salient object. Similarly the flowers are the salient object in 2nd images. As we can see that the method is able to reasonably obtain the salient regions.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a5c054cc4_0_5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a5c054cc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In conclusion, we would like to say that:</a:t>
            </a:r>
            <a:endParaRPr/>
          </a:p>
          <a:p>
            <a:pPr marL="0" lvl="0" indent="0">
              <a:spcBef>
                <a:spcPts val="0"/>
              </a:spcBef>
              <a:spcAft>
                <a:spcPts val="0"/>
              </a:spcAft>
              <a:buNone/>
            </a:pPr>
            <a:r>
              <a:rPr lang="en"/>
              <a:t>1). Using cleverly obtained hand-crafted features along with CNN for classification can give reasonable results for saliency detection in natural scene images.</a:t>
            </a:r>
            <a:endParaRPr/>
          </a:p>
          <a:p>
            <a:pPr marL="0" lvl="0" indent="0">
              <a:spcBef>
                <a:spcPts val="0"/>
              </a:spcBef>
              <a:spcAft>
                <a:spcPts val="0"/>
              </a:spcAft>
              <a:buNone/>
            </a:pPr>
            <a:r>
              <a:rPr lang="en"/>
              <a:t>2). The use of super-pixels dramatically brings down the number of parameters and computation cost.</a:t>
            </a:r>
            <a:endParaRPr/>
          </a:p>
          <a:p>
            <a:pPr marL="0" lvl="0" indent="0" rtl="0">
              <a:spcBef>
                <a:spcPts val="0"/>
              </a:spcBef>
              <a:spcAft>
                <a:spcPts val="0"/>
              </a:spcAft>
              <a:buNone/>
            </a:pPr>
            <a:r>
              <a:rPr lang="en"/>
              <a:t>3). Understanding “salient” regions is challenging is could be subject specific, for eg: your crush is in-front of you then he/she will be the most salient entity and probably global spatial context and textures will not really matter.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35ed75ccf_02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5800" y="1991813"/>
            <a:ext cx="7772400" cy="1159800"/>
          </a:xfrm>
          <a:prstGeom prst="rect">
            <a:avLst/>
          </a:prstGeom>
        </p:spPr>
        <p:txBody>
          <a:bodyPr spcFirstLastPara="1" wrap="square" lIns="91425" tIns="91425" rIns="91425" bIns="91425" anchor="ctr" anchorCtr="0"/>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0"/>
        <p:cNvGrpSpPr/>
        <p:nvPr/>
      </p:nvGrpSpPr>
      <p:grpSpPr>
        <a:xfrm>
          <a:off x="0" y="0"/>
          <a:ext cx="0" cy="0"/>
          <a:chOff x="0" y="0"/>
          <a:chExt cx="0" cy="0"/>
        </a:xfrm>
      </p:grpSpPr>
      <p:sp>
        <p:nvSpPr>
          <p:cNvPr id="11" name="Google Shape;11;p3"/>
          <p:cNvSpPr txBox="1">
            <a:spLocks noGrp="1"/>
          </p:cNvSpPr>
          <p:nvPr>
            <p:ph type="ctrTitle"/>
          </p:nvPr>
        </p:nvSpPr>
        <p:spPr>
          <a:xfrm>
            <a:off x="685800" y="1964342"/>
            <a:ext cx="7772400" cy="1159800"/>
          </a:xfrm>
          <a:prstGeom prst="rect">
            <a:avLst/>
          </a:prstGeom>
        </p:spPr>
        <p:txBody>
          <a:bodyPr spcFirstLastPara="1" wrap="square" lIns="91425" tIns="91425" rIns="91425" bIns="91425" anchor="b" anchorCtr="0"/>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2" name="Google Shape;12;p3"/>
          <p:cNvSpPr txBox="1">
            <a:spLocks noGrp="1"/>
          </p:cNvSpPr>
          <p:nvPr>
            <p:ph type="subTitle" idx="1"/>
          </p:nvPr>
        </p:nvSpPr>
        <p:spPr>
          <a:xfrm>
            <a:off x="685800" y="3144853"/>
            <a:ext cx="7772400" cy="784800"/>
          </a:xfrm>
          <a:prstGeom prst="rect">
            <a:avLst/>
          </a:prstGeom>
        </p:spPr>
        <p:txBody>
          <a:bodyPr spcFirstLastPara="1" wrap="square" lIns="91425" tIns="91425" rIns="91425" bIns="91425" anchor="t" anchorCtr="0"/>
          <a:lstStyle>
            <a:lvl1pPr lvl="0" algn="ctr" rtl="0">
              <a:spcBef>
                <a:spcPts val="0"/>
              </a:spcBef>
              <a:spcAft>
                <a:spcPts val="0"/>
              </a:spcAft>
              <a:buSzPts val="2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1700925" y="1399800"/>
            <a:ext cx="5742300" cy="819900"/>
          </a:xfrm>
          <a:prstGeom prst="rect">
            <a:avLst/>
          </a:prstGeom>
        </p:spPr>
        <p:txBody>
          <a:bodyPr spcFirstLastPara="1" wrap="square" lIns="91425" tIns="91425" rIns="91425" bIns="91425" anchor="t" anchorCtr="0"/>
          <a:lstStyle>
            <a:lvl1pPr marL="457200" lvl="0" indent="-419100" algn="ctr" rtl="0">
              <a:spcBef>
                <a:spcPts val="600"/>
              </a:spcBef>
              <a:spcAft>
                <a:spcPts val="0"/>
              </a:spcAft>
              <a:buSzPts val="3000"/>
              <a:buChar char="✘"/>
              <a:defRPr sz="3000"/>
            </a:lvl1pPr>
            <a:lvl2pPr marL="914400" lvl="1" indent="-419100" algn="ctr" rtl="0">
              <a:spcBef>
                <a:spcPts val="0"/>
              </a:spcBef>
              <a:spcAft>
                <a:spcPts val="0"/>
              </a:spcAft>
              <a:buSzPts val="3000"/>
              <a:buChar char="○"/>
              <a:defRPr sz="3000"/>
            </a:lvl2pPr>
            <a:lvl3pPr marL="1371600" lvl="2" indent="-419100" algn="ctr" rtl="0">
              <a:spcBef>
                <a:spcPts val="0"/>
              </a:spcBef>
              <a:spcAft>
                <a:spcPts val="0"/>
              </a:spcAft>
              <a:buSzPts val="3000"/>
              <a:buChar char="■"/>
              <a:defRPr sz="3000"/>
            </a:lvl3pPr>
            <a:lvl4pPr marL="1828800" lvl="3" indent="-419100" algn="ctr" rtl="0">
              <a:spcBef>
                <a:spcPts val="0"/>
              </a:spcBef>
              <a:spcAft>
                <a:spcPts val="0"/>
              </a:spcAft>
              <a:buSzPts val="3000"/>
              <a:buChar char="●"/>
              <a:defRPr sz="3000"/>
            </a:lvl4pPr>
            <a:lvl5pPr marL="2286000" lvl="4" indent="-419100" algn="ctr" rtl="0">
              <a:spcBef>
                <a:spcPts val="0"/>
              </a:spcBef>
              <a:spcAft>
                <a:spcPts val="0"/>
              </a:spcAft>
              <a:buSzPts val="3000"/>
              <a:buChar char="○"/>
              <a:defRPr sz="3000"/>
            </a:lvl5pPr>
            <a:lvl6pPr marL="2743200" lvl="5" indent="-419100" algn="ctr" rtl="0">
              <a:spcBef>
                <a:spcPts val="0"/>
              </a:spcBef>
              <a:spcAft>
                <a:spcPts val="0"/>
              </a:spcAft>
              <a:buSzPts val="3000"/>
              <a:buChar char="■"/>
              <a:defRPr sz="3000"/>
            </a:lvl6pPr>
            <a:lvl7pPr marL="3200400" lvl="6" indent="-419100" algn="ctr" rtl="0">
              <a:spcBef>
                <a:spcPts val="0"/>
              </a:spcBef>
              <a:spcAft>
                <a:spcPts val="0"/>
              </a:spcAft>
              <a:buSzPts val="3000"/>
              <a:buChar char="●"/>
              <a:defRPr sz="3000"/>
            </a:lvl7pPr>
            <a:lvl8pPr marL="3657600" lvl="7" indent="-419100" algn="ctr" rtl="0">
              <a:spcBef>
                <a:spcPts val="0"/>
              </a:spcBef>
              <a:spcAft>
                <a:spcPts val="0"/>
              </a:spcAft>
              <a:buSzPts val="3000"/>
              <a:buChar char="○"/>
              <a:defRPr sz="3000"/>
            </a:lvl8pPr>
            <a:lvl9pPr marL="4114800" lvl="8" indent="-419100" algn="ctr">
              <a:spcBef>
                <a:spcPts val="0"/>
              </a:spcBef>
              <a:spcAft>
                <a:spcPts val="0"/>
              </a:spcAft>
              <a:buSzPts val="3000"/>
              <a:buChar char="■"/>
              <a:defRPr sz="3000"/>
            </a:lvl9pPr>
          </a:lstStyle>
          <a:p>
            <a:endParaRPr/>
          </a:p>
        </p:txBody>
      </p:sp>
      <p:sp>
        <p:nvSpPr>
          <p:cNvPr id="15" name="Google Shape;15;p4"/>
          <p:cNvSpPr txBox="1"/>
          <p:nvPr/>
        </p:nvSpPr>
        <p:spPr>
          <a:xfrm>
            <a:off x="3593400" y="857569"/>
            <a:ext cx="1957200" cy="653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 sz="9600">
                <a:solidFill>
                  <a:srgbClr val="FFFFFF"/>
                </a:solidFill>
                <a:latin typeface="Walter Turncoat"/>
                <a:ea typeface="Walter Turncoat"/>
                <a:cs typeface="Walter Turncoat"/>
                <a:sym typeface="Walter Turncoat"/>
              </a:rPr>
              <a:t>“</a:t>
            </a:r>
            <a:endParaRPr sz="9600">
              <a:solidFill>
                <a:srgbClr val="FFFFFF"/>
              </a:solidFill>
              <a:latin typeface="Walter Turncoat"/>
              <a:ea typeface="Walter Turncoat"/>
              <a:cs typeface="Walter Turncoat"/>
              <a:sym typeface="Walter Turncoat"/>
            </a:endParaRPr>
          </a:p>
        </p:txBody>
      </p:sp>
      <p:sp>
        <p:nvSpPr>
          <p:cNvPr id="16" name="Google Shape;16;p4"/>
          <p:cNvSpPr/>
          <p:nvPr/>
        </p:nvSpPr>
        <p:spPr>
          <a:xfrm>
            <a:off x="4128150" y="550650"/>
            <a:ext cx="887711" cy="849160"/>
          </a:xfrm>
          <a:custGeom>
            <a:avLst/>
            <a:gdLst/>
            <a:ahLst/>
            <a:cxnLst/>
            <a:rect l="l" t="t" r="r" b="b"/>
            <a:pathLst>
              <a:path w="65189" h="62358" extrusionOk="0">
                <a:moveTo>
                  <a:pt x="40283" y="1525"/>
                </a:moveTo>
                <a:lnTo>
                  <a:pt x="40000" y="1541"/>
                </a:lnTo>
                <a:lnTo>
                  <a:pt x="40000" y="1541"/>
                </a:lnTo>
                <a:lnTo>
                  <a:pt x="39811" y="1604"/>
                </a:lnTo>
                <a:lnTo>
                  <a:pt x="40283" y="1525"/>
                </a:lnTo>
                <a:close/>
                <a:moveTo>
                  <a:pt x="22547" y="1793"/>
                </a:moveTo>
                <a:lnTo>
                  <a:pt x="22359" y="1887"/>
                </a:lnTo>
                <a:lnTo>
                  <a:pt x="21981" y="2359"/>
                </a:lnTo>
                <a:lnTo>
                  <a:pt x="24057" y="1981"/>
                </a:lnTo>
                <a:lnTo>
                  <a:pt x="23208" y="2076"/>
                </a:lnTo>
                <a:lnTo>
                  <a:pt x="22925" y="1981"/>
                </a:lnTo>
                <a:lnTo>
                  <a:pt x="22642" y="1887"/>
                </a:lnTo>
                <a:lnTo>
                  <a:pt x="22642" y="1793"/>
                </a:lnTo>
                <a:close/>
                <a:moveTo>
                  <a:pt x="64528" y="13585"/>
                </a:moveTo>
                <a:lnTo>
                  <a:pt x="64528" y="13679"/>
                </a:lnTo>
                <a:lnTo>
                  <a:pt x="64551" y="13679"/>
                </a:lnTo>
                <a:lnTo>
                  <a:pt x="64528" y="13585"/>
                </a:lnTo>
                <a:close/>
                <a:moveTo>
                  <a:pt x="33868" y="58678"/>
                </a:moveTo>
                <a:lnTo>
                  <a:pt x="34057" y="58772"/>
                </a:lnTo>
                <a:lnTo>
                  <a:pt x="34057" y="58772"/>
                </a:lnTo>
                <a:lnTo>
                  <a:pt x="33962" y="58678"/>
                </a:lnTo>
                <a:close/>
                <a:moveTo>
                  <a:pt x="30849" y="58678"/>
                </a:moveTo>
                <a:lnTo>
                  <a:pt x="30943" y="58772"/>
                </a:lnTo>
                <a:lnTo>
                  <a:pt x="30283" y="58867"/>
                </a:lnTo>
                <a:lnTo>
                  <a:pt x="30472" y="58772"/>
                </a:lnTo>
                <a:lnTo>
                  <a:pt x="30849" y="58678"/>
                </a:lnTo>
                <a:close/>
                <a:moveTo>
                  <a:pt x="32264" y="59056"/>
                </a:moveTo>
                <a:lnTo>
                  <a:pt x="33113" y="59244"/>
                </a:lnTo>
                <a:lnTo>
                  <a:pt x="31698" y="59339"/>
                </a:lnTo>
                <a:lnTo>
                  <a:pt x="31415" y="59339"/>
                </a:lnTo>
                <a:lnTo>
                  <a:pt x="32264" y="59056"/>
                </a:lnTo>
                <a:close/>
                <a:moveTo>
                  <a:pt x="60849" y="0"/>
                </a:moveTo>
                <a:lnTo>
                  <a:pt x="58679" y="95"/>
                </a:lnTo>
                <a:lnTo>
                  <a:pt x="56792" y="189"/>
                </a:lnTo>
                <a:lnTo>
                  <a:pt x="58584" y="378"/>
                </a:lnTo>
                <a:lnTo>
                  <a:pt x="58301" y="189"/>
                </a:lnTo>
                <a:lnTo>
                  <a:pt x="59151" y="378"/>
                </a:lnTo>
                <a:lnTo>
                  <a:pt x="58679" y="472"/>
                </a:lnTo>
                <a:lnTo>
                  <a:pt x="58018" y="472"/>
                </a:lnTo>
                <a:lnTo>
                  <a:pt x="56792" y="283"/>
                </a:lnTo>
                <a:lnTo>
                  <a:pt x="55943" y="283"/>
                </a:lnTo>
                <a:lnTo>
                  <a:pt x="54528" y="378"/>
                </a:lnTo>
                <a:lnTo>
                  <a:pt x="50660" y="378"/>
                </a:lnTo>
                <a:lnTo>
                  <a:pt x="48585" y="472"/>
                </a:lnTo>
                <a:lnTo>
                  <a:pt x="46226" y="472"/>
                </a:lnTo>
                <a:lnTo>
                  <a:pt x="43868" y="283"/>
                </a:lnTo>
                <a:lnTo>
                  <a:pt x="44056" y="472"/>
                </a:lnTo>
                <a:lnTo>
                  <a:pt x="44339" y="472"/>
                </a:lnTo>
                <a:lnTo>
                  <a:pt x="43396" y="661"/>
                </a:lnTo>
                <a:lnTo>
                  <a:pt x="42170" y="849"/>
                </a:lnTo>
                <a:lnTo>
                  <a:pt x="40849" y="755"/>
                </a:lnTo>
                <a:lnTo>
                  <a:pt x="40377" y="661"/>
                </a:lnTo>
                <a:lnTo>
                  <a:pt x="39906" y="566"/>
                </a:lnTo>
                <a:lnTo>
                  <a:pt x="39717" y="566"/>
                </a:lnTo>
                <a:lnTo>
                  <a:pt x="38207" y="661"/>
                </a:lnTo>
                <a:lnTo>
                  <a:pt x="36509" y="944"/>
                </a:lnTo>
                <a:lnTo>
                  <a:pt x="34906" y="1132"/>
                </a:lnTo>
                <a:lnTo>
                  <a:pt x="33585" y="1132"/>
                </a:lnTo>
                <a:lnTo>
                  <a:pt x="33962" y="1038"/>
                </a:lnTo>
                <a:lnTo>
                  <a:pt x="33774" y="944"/>
                </a:lnTo>
                <a:lnTo>
                  <a:pt x="33396" y="944"/>
                </a:lnTo>
                <a:lnTo>
                  <a:pt x="32453" y="1038"/>
                </a:lnTo>
                <a:lnTo>
                  <a:pt x="30283" y="1321"/>
                </a:lnTo>
                <a:lnTo>
                  <a:pt x="30472" y="1415"/>
                </a:lnTo>
                <a:lnTo>
                  <a:pt x="30566" y="1510"/>
                </a:lnTo>
                <a:lnTo>
                  <a:pt x="29151" y="1604"/>
                </a:lnTo>
                <a:lnTo>
                  <a:pt x="29057" y="1698"/>
                </a:lnTo>
                <a:lnTo>
                  <a:pt x="29717" y="1698"/>
                </a:lnTo>
                <a:lnTo>
                  <a:pt x="28208" y="1793"/>
                </a:lnTo>
                <a:lnTo>
                  <a:pt x="27547" y="1793"/>
                </a:lnTo>
                <a:lnTo>
                  <a:pt x="27642" y="1698"/>
                </a:lnTo>
                <a:lnTo>
                  <a:pt x="28585" y="1510"/>
                </a:lnTo>
                <a:lnTo>
                  <a:pt x="27736" y="1604"/>
                </a:lnTo>
                <a:lnTo>
                  <a:pt x="26887" y="1698"/>
                </a:lnTo>
                <a:lnTo>
                  <a:pt x="26038" y="1698"/>
                </a:lnTo>
                <a:lnTo>
                  <a:pt x="25189" y="1793"/>
                </a:lnTo>
                <a:lnTo>
                  <a:pt x="25189" y="1793"/>
                </a:lnTo>
                <a:lnTo>
                  <a:pt x="25755" y="1698"/>
                </a:lnTo>
                <a:lnTo>
                  <a:pt x="24906" y="1793"/>
                </a:lnTo>
                <a:lnTo>
                  <a:pt x="24057" y="1981"/>
                </a:lnTo>
                <a:lnTo>
                  <a:pt x="25094" y="1887"/>
                </a:lnTo>
                <a:lnTo>
                  <a:pt x="26132" y="1981"/>
                </a:lnTo>
                <a:lnTo>
                  <a:pt x="24906" y="2264"/>
                </a:lnTo>
                <a:lnTo>
                  <a:pt x="23585" y="2359"/>
                </a:lnTo>
                <a:lnTo>
                  <a:pt x="23585" y="2453"/>
                </a:lnTo>
                <a:lnTo>
                  <a:pt x="23585" y="2547"/>
                </a:lnTo>
                <a:lnTo>
                  <a:pt x="25566" y="2359"/>
                </a:lnTo>
                <a:lnTo>
                  <a:pt x="27547" y="2264"/>
                </a:lnTo>
                <a:lnTo>
                  <a:pt x="29434" y="1981"/>
                </a:lnTo>
                <a:lnTo>
                  <a:pt x="30377" y="1793"/>
                </a:lnTo>
                <a:lnTo>
                  <a:pt x="31321" y="1604"/>
                </a:lnTo>
                <a:lnTo>
                  <a:pt x="30472" y="1887"/>
                </a:lnTo>
                <a:lnTo>
                  <a:pt x="30660" y="1981"/>
                </a:lnTo>
                <a:lnTo>
                  <a:pt x="31038" y="2076"/>
                </a:lnTo>
                <a:lnTo>
                  <a:pt x="31981" y="2170"/>
                </a:lnTo>
                <a:lnTo>
                  <a:pt x="33302" y="2170"/>
                </a:lnTo>
                <a:lnTo>
                  <a:pt x="34717" y="2076"/>
                </a:lnTo>
                <a:lnTo>
                  <a:pt x="37075" y="1887"/>
                </a:lnTo>
                <a:lnTo>
                  <a:pt x="37830" y="1793"/>
                </a:lnTo>
                <a:lnTo>
                  <a:pt x="37924" y="1698"/>
                </a:lnTo>
                <a:lnTo>
                  <a:pt x="38868" y="1604"/>
                </a:lnTo>
                <a:lnTo>
                  <a:pt x="38962" y="1510"/>
                </a:lnTo>
                <a:lnTo>
                  <a:pt x="38868" y="1510"/>
                </a:lnTo>
                <a:lnTo>
                  <a:pt x="38113" y="1415"/>
                </a:lnTo>
                <a:lnTo>
                  <a:pt x="40000" y="1510"/>
                </a:lnTo>
                <a:lnTo>
                  <a:pt x="38868" y="1604"/>
                </a:lnTo>
                <a:lnTo>
                  <a:pt x="40000" y="1541"/>
                </a:lnTo>
                <a:lnTo>
                  <a:pt x="40000" y="1541"/>
                </a:lnTo>
                <a:lnTo>
                  <a:pt x="40094" y="1510"/>
                </a:lnTo>
                <a:lnTo>
                  <a:pt x="40377" y="1510"/>
                </a:lnTo>
                <a:lnTo>
                  <a:pt x="40283" y="1525"/>
                </a:lnTo>
                <a:lnTo>
                  <a:pt x="40283" y="1525"/>
                </a:lnTo>
                <a:lnTo>
                  <a:pt x="40566" y="1510"/>
                </a:lnTo>
                <a:lnTo>
                  <a:pt x="41509" y="1604"/>
                </a:lnTo>
                <a:lnTo>
                  <a:pt x="44151" y="1415"/>
                </a:lnTo>
                <a:lnTo>
                  <a:pt x="45000" y="1321"/>
                </a:lnTo>
                <a:lnTo>
                  <a:pt x="44434" y="1321"/>
                </a:lnTo>
                <a:lnTo>
                  <a:pt x="45188" y="1132"/>
                </a:lnTo>
                <a:lnTo>
                  <a:pt x="45660" y="1227"/>
                </a:lnTo>
                <a:lnTo>
                  <a:pt x="45755" y="1227"/>
                </a:lnTo>
                <a:lnTo>
                  <a:pt x="45755" y="1321"/>
                </a:lnTo>
                <a:lnTo>
                  <a:pt x="45377" y="1321"/>
                </a:lnTo>
                <a:lnTo>
                  <a:pt x="46038" y="1415"/>
                </a:lnTo>
                <a:lnTo>
                  <a:pt x="46792" y="1321"/>
                </a:lnTo>
                <a:lnTo>
                  <a:pt x="46792" y="1227"/>
                </a:lnTo>
                <a:lnTo>
                  <a:pt x="46981" y="1321"/>
                </a:lnTo>
                <a:lnTo>
                  <a:pt x="47547" y="1321"/>
                </a:lnTo>
                <a:lnTo>
                  <a:pt x="47358" y="1510"/>
                </a:lnTo>
                <a:lnTo>
                  <a:pt x="46981" y="1510"/>
                </a:lnTo>
                <a:lnTo>
                  <a:pt x="46792" y="1415"/>
                </a:lnTo>
                <a:lnTo>
                  <a:pt x="43868" y="1698"/>
                </a:lnTo>
                <a:lnTo>
                  <a:pt x="45566" y="1698"/>
                </a:lnTo>
                <a:lnTo>
                  <a:pt x="47264" y="1604"/>
                </a:lnTo>
                <a:lnTo>
                  <a:pt x="50566" y="1321"/>
                </a:lnTo>
                <a:lnTo>
                  <a:pt x="52169" y="1227"/>
                </a:lnTo>
                <a:lnTo>
                  <a:pt x="55471" y="1227"/>
                </a:lnTo>
                <a:lnTo>
                  <a:pt x="57075" y="1415"/>
                </a:lnTo>
                <a:lnTo>
                  <a:pt x="56603" y="1321"/>
                </a:lnTo>
                <a:lnTo>
                  <a:pt x="56509" y="1227"/>
                </a:lnTo>
                <a:lnTo>
                  <a:pt x="57264" y="1132"/>
                </a:lnTo>
                <a:lnTo>
                  <a:pt x="58396" y="1227"/>
                </a:lnTo>
                <a:lnTo>
                  <a:pt x="58773" y="1227"/>
                </a:lnTo>
                <a:lnTo>
                  <a:pt x="58962" y="1321"/>
                </a:lnTo>
                <a:lnTo>
                  <a:pt x="59905" y="1321"/>
                </a:lnTo>
                <a:lnTo>
                  <a:pt x="61037" y="1510"/>
                </a:lnTo>
                <a:lnTo>
                  <a:pt x="61603" y="1698"/>
                </a:lnTo>
                <a:lnTo>
                  <a:pt x="62075" y="1887"/>
                </a:lnTo>
                <a:lnTo>
                  <a:pt x="62452" y="2076"/>
                </a:lnTo>
                <a:lnTo>
                  <a:pt x="62547" y="2359"/>
                </a:lnTo>
                <a:lnTo>
                  <a:pt x="62641" y="4528"/>
                </a:lnTo>
                <a:lnTo>
                  <a:pt x="62641" y="8113"/>
                </a:lnTo>
                <a:lnTo>
                  <a:pt x="62547" y="17547"/>
                </a:lnTo>
                <a:lnTo>
                  <a:pt x="62547" y="22547"/>
                </a:lnTo>
                <a:lnTo>
                  <a:pt x="62641" y="27075"/>
                </a:lnTo>
                <a:lnTo>
                  <a:pt x="62830" y="30849"/>
                </a:lnTo>
                <a:lnTo>
                  <a:pt x="62924" y="32169"/>
                </a:lnTo>
                <a:lnTo>
                  <a:pt x="63113" y="33207"/>
                </a:lnTo>
                <a:lnTo>
                  <a:pt x="63113" y="34528"/>
                </a:lnTo>
                <a:lnTo>
                  <a:pt x="63207" y="35943"/>
                </a:lnTo>
                <a:lnTo>
                  <a:pt x="63207" y="36886"/>
                </a:lnTo>
                <a:lnTo>
                  <a:pt x="63113" y="38396"/>
                </a:lnTo>
                <a:lnTo>
                  <a:pt x="62830" y="42358"/>
                </a:lnTo>
                <a:lnTo>
                  <a:pt x="62547" y="46509"/>
                </a:lnTo>
                <a:lnTo>
                  <a:pt x="62452" y="48207"/>
                </a:lnTo>
                <a:lnTo>
                  <a:pt x="62547" y="49527"/>
                </a:lnTo>
                <a:lnTo>
                  <a:pt x="62547" y="51131"/>
                </a:lnTo>
                <a:lnTo>
                  <a:pt x="62547" y="52735"/>
                </a:lnTo>
                <a:lnTo>
                  <a:pt x="62358" y="53584"/>
                </a:lnTo>
                <a:lnTo>
                  <a:pt x="62264" y="54339"/>
                </a:lnTo>
                <a:lnTo>
                  <a:pt x="61981" y="55093"/>
                </a:lnTo>
                <a:lnTo>
                  <a:pt x="61603" y="55754"/>
                </a:lnTo>
                <a:lnTo>
                  <a:pt x="61792" y="55754"/>
                </a:lnTo>
                <a:lnTo>
                  <a:pt x="61886" y="55565"/>
                </a:lnTo>
                <a:lnTo>
                  <a:pt x="62169" y="55376"/>
                </a:lnTo>
                <a:lnTo>
                  <a:pt x="62264" y="55565"/>
                </a:lnTo>
                <a:lnTo>
                  <a:pt x="62169" y="55754"/>
                </a:lnTo>
                <a:lnTo>
                  <a:pt x="61981" y="56225"/>
                </a:lnTo>
                <a:lnTo>
                  <a:pt x="61792" y="56037"/>
                </a:lnTo>
                <a:lnTo>
                  <a:pt x="61509" y="55754"/>
                </a:lnTo>
                <a:lnTo>
                  <a:pt x="61603" y="55942"/>
                </a:lnTo>
                <a:lnTo>
                  <a:pt x="61509" y="55942"/>
                </a:lnTo>
                <a:lnTo>
                  <a:pt x="61603" y="56037"/>
                </a:lnTo>
                <a:lnTo>
                  <a:pt x="60094" y="56320"/>
                </a:lnTo>
                <a:lnTo>
                  <a:pt x="58773" y="56414"/>
                </a:lnTo>
                <a:lnTo>
                  <a:pt x="57547" y="56508"/>
                </a:lnTo>
                <a:lnTo>
                  <a:pt x="56415" y="56508"/>
                </a:lnTo>
                <a:lnTo>
                  <a:pt x="56698" y="56320"/>
                </a:lnTo>
                <a:lnTo>
                  <a:pt x="56698" y="56320"/>
                </a:lnTo>
                <a:lnTo>
                  <a:pt x="56037" y="56508"/>
                </a:lnTo>
                <a:lnTo>
                  <a:pt x="54811" y="56886"/>
                </a:lnTo>
                <a:lnTo>
                  <a:pt x="53679" y="57074"/>
                </a:lnTo>
                <a:lnTo>
                  <a:pt x="53868" y="56791"/>
                </a:lnTo>
                <a:lnTo>
                  <a:pt x="54245" y="56697"/>
                </a:lnTo>
                <a:lnTo>
                  <a:pt x="53019" y="56886"/>
                </a:lnTo>
                <a:lnTo>
                  <a:pt x="51698" y="56980"/>
                </a:lnTo>
                <a:lnTo>
                  <a:pt x="50943" y="57074"/>
                </a:lnTo>
                <a:lnTo>
                  <a:pt x="51132" y="57169"/>
                </a:lnTo>
                <a:lnTo>
                  <a:pt x="48962" y="57452"/>
                </a:lnTo>
                <a:lnTo>
                  <a:pt x="48962" y="57357"/>
                </a:lnTo>
                <a:lnTo>
                  <a:pt x="48019" y="57452"/>
                </a:lnTo>
                <a:lnTo>
                  <a:pt x="47641" y="57452"/>
                </a:lnTo>
                <a:lnTo>
                  <a:pt x="46604" y="57546"/>
                </a:lnTo>
                <a:lnTo>
                  <a:pt x="44717" y="57546"/>
                </a:lnTo>
                <a:lnTo>
                  <a:pt x="44339" y="57452"/>
                </a:lnTo>
                <a:lnTo>
                  <a:pt x="45000" y="57263"/>
                </a:lnTo>
                <a:lnTo>
                  <a:pt x="40000" y="57829"/>
                </a:lnTo>
                <a:lnTo>
                  <a:pt x="38019" y="58206"/>
                </a:lnTo>
                <a:lnTo>
                  <a:pt x="37547" y="58018"/>
                </a:lnTo>
                <a:lnTo>
                  <a:pt x="37075" y="58018"/>
                </a:lnTo>
                <a:lnTo>
                  <a:pt x="36698" y="58112"/>
                </a:lnTo>
                <a:lnTo>
                  <a:pt x="36415" y="58301"/>
                </a:lnTo>
                <a:lnTo>
                  <a:pt x="36038" y="58301"/>
                </a:lnTo>
                <a:lnTo>
                  <a:pt x="36038" y="58395"/>
                </a:lnTo>
                <a:lnTo>
                  <a:pt x="36321" y="58395"/>
                </a:lnTo>
                <a:lnTo>
                  <a:pt x="36132" y="58678"/>
                </a:lnTo>
                <a:lnTo>
                  <a:pt x="37075" y="58678"/>
                </a:lnTo>
                <a:lnTo>
                  <a:pt x="37830" y="58584"/>
                </a:lnTo>
                <a:lnTo>
                  <a:pt x="38585" y="58489"/>
                </a:lnTo>
                <a:lnTo>
                  <a:pt x="39434" y="58489"/>
                </a:lnTo>
                <a:lnTo>
                  <a:pt x="38585" y="58867"/>
                </a:lnTo>
                <a:lnTo>
                  <a:pt x="37358" y="59244"/>
                </a:lnTo>
                <a:lnTo>
                  <a:pt x="36792" y="59339"/>
                </a:lnTo>
                <a:lnTo>
                  <a:pt x="36226" y="59339"/>
                </a:lnTo>
                <a:lnTo>
                  <a:pt x="35755" y="59244"/>
                </a:lnTo>
                <a:lnTo>
                  <a:pt x="35566" y="59056"/>
                </a:lnTo>
                <a:lnTo>
                  <a:pt x="35472" y="58867"/>
                </a:lnTo>
                <a:lnTo>
                  <a:pt x="36509" y="58772"/>
                </a:lnTo>
                <a:lnTo>
                  <a:pt x="35377" y="58678"/>
                </a:lnTo>
                <a:lnTo>
                  <a:pt x="34151" y="58772"/>
                </a:lnTo>
                <a:lnTo>
                  <a:pt x="34057" y="58772"/>
                </a:lnTo>
                <a:lnTo>
                  <a:pt x="33208" y="58961"/>
                </a:lnTo>
                <a:lnTo>
                  <a:pt x="32264" y="59056"/>
                </a:lnTo>
                <a:lnTo>
                  <a:pt x="32264" y="59056"/>
                </a:lnTo>
                <a:lnTo>
                  <a:pt x="33113" y="58867"/>
                </a:lnTo>
                <a:lnTo>
                  <a:pt x="31887" y="58489"/>
                </a:lnTo>
                <a:lnTo>
                  <a:pt x="31132" y="58395"/>
                </a:lnTo>
                <a:lnTo>
                  <a:pt x="31038" y="58301"/>
                </a:lnTo>
                <a:lnTo>
                  <a:pt x="31132" y="58301"/>
                </a:lnTo>
                <a:lnTo>
                  <a:pt x="31509" y="58206"/>
                </a:lnTo>
                <a:lnTo>
                  <a:pt x="30660" y="58206"/>
                </a:lnTo>
                <a:lnTo>
                  <a:pt x="30283" y="58301"/>
                </a:lnTo>
                <a:lnTo>
                  <a:pt x="29906" y="58489"/>
                </a:lnTo>
                <a:lnTo>
                  <a:pt x="29151" y="58678"/>
                </a:lnTo>
                <a:lnTo>
                  <a:pt x="29340" y="58584"/>
                </a:lnTo>
                <a:lnTo>
                  <a:pt x="29434" y="58395"/>
                </a:lnTo>
                <a:lnTo>
                  <a:pt x="29434" y="58395"/>
                </a:lnTo>
                <a:lnTo>
                  <a:pt x="28585" y="58489"/>
                </a:lnTo>
                <a:lnTo>
                  <a:pt x="28491" y="58584"/>
                </a:lnTo>
                <a:lnTo>
                  <a:pt x="28396" y="58678"/>
                </a:lnTo>
                <a:lnTo>
                  <a:pt x="27736" y="58867"/>
                </a:lnTo>
                <a:lnTo>
                  <a:pt x="25660" y="59150"/>
                </a:lnTo>
                <a:lnTo>
                  <a:pt x="22170" y="59622"/>
                </a:lnTo>
                <a:lnTo>
                  <a:pt x="22359" y="59527"/>
                </a:lnTo>
                <a:lnTo>
                  <a:pt x="22359" y="59433"/>
                </a:lnTo>
                <a:lnTo>
                  <a:pt x="22264" y="59433"/>
                </a:lnTo>
                <a:lnTo>
                  <a:pt x="22453" y="59244"/>
                </a:lnTo>
                <a:lnTo>
                  <a:pt x="22453" y="59056"/>
                </a:lnTo>
                <a:lnTo>
                  <a:pt x="21132" y="59339"/>
                </a:lnTo>
                <a:lnTo>
                  <a:pt x="19246" y="59716"/>
                </a:lnTo>
                <a:lnTo>
                  <a:pt x="18208" y="59810"/>
                </a:lnTo>
                <a:lnTo>
                  <a:pt x="17264" y="59905"/>
                </a:lnTo>
                <a:lnTo>
                  <a:pt x="16415" y="59905"/>
                </a:lnTo>
                <a:lnTo>
                  <a:pt x="15849" y="59810"/>
                </a:lnTo>
                <a:lnTo>
                  <a:pt x="14246" y="59810"/>
                </a:lnTo>
                <a:lnTo>
                  <a:pt x="11981" y="59999"/>
                </a:lnTo>
                <a:lnTo>
                  <a:pt x="11981" y="59999"/>
                </a:lnTo>
                <a:lnTo>
                  <a:pt x="12359" y="59905"/>
                </a:lnTo>
                <a:lnTo>
                  <a:pt x="12736" y="59716"/>
                </a:lnTo>
                <a:lnTo>
                  <a:pt x="11415" y="59905"/>
                </a:lnTo>
                <a:lnTo>
                  <a:pt x="10000" y="60093"/>
                </a:lnTo>
                <a:lnTo>
                  <a:pt x="7076" y="60188"/>
                </a:lnTo>
                <a:lnTo>
                  <a:pt x="4151" y="60376"/>
                </a:lnTo>
                <a:lnTo>
                  <a:pt x="2831" y="60471"/>
                </a:lnTo>
                <a:lnTo>
                  <a:pt x="1604" y="60659"/>
                </a:lnTo>
                <a:lnTo>
                  <a:pt x="1227" y="59244"/>
                </a:lnTo>
                <a:lnTo>
                  <a:pt x="1038" y="57735"/>
                </a:lnTo>
                <a:lnTo>
                  <a:pt x="850" y="56131"/>
                </a:lnTo>
                <a:lnTo>
                  <a:pt x="755" y="54433"/>
                </a:lnTo>
                <a:lnTo>
                  <a:pt x="755" y="52735"/>
                </a:lnTo>
                <a:lnTo>
                  <a:pt x="755" y="50942"/>
                </a:lnTo>
                <a:lnTo>
                  <a:pt x="1038" y="47263"/>
                </a:lnTo>
                <a:lnTo>
                  <a:pt x="1321" y="43678"/>
                </a:lnTo>
                <a:lnTo>
                  <a:pt x="1699" y="39999"/>
                </a:lnTo>
                <a:lnTo>
                  <a:pt x="2453" y="33301"/>
                </a:lnTo>
                <a:lnTo>
                  <a:pt x="2548" y="33962"/>
                </a:lnTo>
                <a:lnTo>
                  <a:pt x="2642" y="34622"/>
                </a:lnTo>
                <a:lnTo>
                  <a:pt x="2642" y="33018"/>
                </a:lnTo>
                <a:lnTo>
                  <a:pt x="2551" y="32287"/>
                </a:lnTo>
                <a:lnTo>
                  <a:pt x="2642" y="30000"/>
                </a:lnTo>
                <a:lnTo>
                  <a:pt x="2453" y="30377"/>
                </a:lnTo>
                <a:lnTo>
                  <a:pt x="2453" y="29245"/>
                </a:lnTo>
                <a:lnTo>
                  <a:pt x="2453" y="27830"/>
                </a:lnTo>
                <a:lnTo>
                  <a:pt x="2642" y="28301"/>
                </a:lnTo>
                <a:lnTo>
                  <a:pt x="2736" y="28018"/>
                </a:lnTo>
                <a:lnTo>
                  <a:pt x="2831" y="28018"/>
                </a:lnTo>
                <a:lnTo>
                  <a:pt x="2925" y="28207"/>
                </a:lnTo>
                <a:lnTo>
                  <a:pt x="3019" y="26415"/>
                </a:lnTo>
                <a:lnTo>
                  <a:pt x="3019" y="24811"/>
                </a:lnTo>
                <a:lnTo>
                  <a:pt x="3019" y="23113"/>
                </a:lnTo>
                <a:lnTo>
                  <a:pt x="3019" y="22170"/>
                </a:lnTo>
                <a:lnTo>
                  <a:pt x="3208" y="21320"/>
                </a:lnTo>
                <a:lnTo>
                  <a:pt x="3302" y="19528"/>
                </a:lnTo>
                <a:lnTo>
                  <a:pt x="3302" y="17641"/>
                </a:lnTo>
                <a:lnTo>
                  <a:pt x="3302" y="16887"/>
                </a:lnTo>
                <a:lnTo>
                  <a:pt x="3208" y="16321"/>
                </a:lnTo>
                <a:lnTo>
                  <a:pt x="3397" y="16415"/>
                </a:lnTo>
                <a:lnTo>
                  <a:pt x="3585" y="11981"/>
                </a:lnTo>
                <a:lnTo>
                  <a:pt x="3680" y="11415"/>
                </a:lnTo>
                <a:lnTo>
                  <a:pt x="3680" y="11698"/>
                </a:lnTo>
                <a:lnTo>
                  <a:pt x="3774" y="11132"/>
                </a:lnTo>
                <a:lnTo>
                  <a:pt x="3868" y="10660"/>
                </a:lnTo>
                <a:lnTo>
                  <a:pt x="3774" y="10094"/>
                </a:lnTo>
                <a:lnTo>
                  <a:pt x="3680" y="9623"/>
                </a:lnTo>
                <a:lnTo>
                  <a:pt x="3774" y="9434"/>
                </a:lnTo>
                <a:lnTo>
                  <a:pt x="3868" y="9245"/>
                </a:lnTo>
                <a:lnTo>
                  <a:pt x="4057" y="8491"/>
                </a:lnTo>
                <a:lnTo>
                  <a:pt x="4340" y="6321"/>
                </a:lnTo>
                <a:lnTo>
                  <a:pt x="4623" y="2264"/>
                </a:lnTo>
                <a:lnTo>
                  <a:pt x="3491" y="7170"/>
                </a:lnTo>
                <a:lnTo>
                  <a:pt x="2925" y="9906"/>
                </a:lnTo>
                <a:lnTo>
                  <a:pt x="2359" y="12736"/>
                </a:lnTo>
                <a:lnTo>
                  <a:pt x="1982" y="15377"/>
                </a:lnTo>
                <a:lnTo>
                  <a:pt x="1699" y="17830"/>
                </a:lnTo>
                <a:lnTo>
                  <a:pt x="1510" y="19905"/>
                </a:lnTo>
                <a:lnTo>
                  <a:pt x="1604" y="20754"/>
                </a:lnTo>
                <a:lnTo>
                  <a:pt x="1699" y="21509"/>
                </a:lnTo>
                <a:lnTo>
                  <a:pt x="1321" y="22453"/>
                </a:lnTo>
                <a:lnTo>
                  <a:pt x="1133" y="23585"/>
                </a:lnTo>
                <a:lnTo>
                  <a:pt x="1038" y="24905"/>
                </a:lnTo>
                <a:lnTo>
                  <a:pt x="1038" y="26226"/>
                </a:lnTo>
                <a:lnTo>
                  <a:pt x="1038" y="28962"/>
                </a:lnTo>
                <a:lnTo>
                  <a:pt x="1038" y="31415"/>
                </a:lnTo>
                <a:lnTo>
                  <a:pt x="661" y="40188"/>
                </a:lnTo>
                <a:lnTo>
                  <a:pt x="472" y="44999"/>
                </a:lnTo>
                <a:lnTo>
                  <a:pt x="378" y="49622"/>
                </a:lnTo>
                <a:lnTo>
                  <a:pt x="472" y="51603"/>
                </a:lnTo>
                <a:lnTo>
                  <a:pt x="378" y="53961"/>
                </a:lnTo>
                <a:lnTo>
                  <a:pt x="189" y="53301"/>
                </a:lnTo>
                <a:lnTo>
                  <a:pt x="95" y="52641"/>
                </a:lnTo>
                <a:lnTo>
                  <a:pt x="189" y="53867"/>
                </a:lnTo>
                <a:lnTo>
                  <a:pt x="189" y="55093"/>
                </a:lnTo>
                <a:lnTo>
                  <a:pt x="378" y="55188"/>
                </a:lnTo>
                <a:lnTo>
                  <a:pt x="284" y="56508"/>
                </a:lnTo>
                <a:lnTo>
                  <a:pt x="95" y="54905"/>
                </a:lnTo>
                <a:lnTo>
                  <a:pt x="1" y="58489"/>
                </a:lnTo>
                <a:lnTo>
                  <a:pt x="1" y="62357"/>
                </a:lnTo>
                <a:lnTo>
                  <a:pt x="6038" y="61886"/>
                </a:lnTo>
                <a:lnTo>
                  <a:pt x="8963" y="61697"/>
                </a:lnTo>
                <a:lnTo>
                  <a:pt x="11698" y="61603"/>
                </a:lnTo>
                <a:lnTo>
                  <a:pt x="11698" y="61414"/>
                </a:lnTo>
                <a:lnTo>
                  <a:pt x="11887" y="61225"/>
                </a:lnTo>
                <a:lnTo>
                  <a:pt x="12264" y="61225"/>
                </a:lnTo>
                <a:lnTo>
                  <a:pt x="12548" y="61320"/>
                </a:lnTo>
                <a:lnTo>
                  <a:pt x="12736" y="61414"/>
                </a:lnTo>
                <a:lnTo>
                  <a:pt x="12642" y="61320"/>
                </a:lnTo>
                <a:lnTo>
                  <a:pt x="13302" y="61508"/>
                </a:lnTo>
                <a:lnTo>
                  <a:pt x="13302" y="61508"/>
                </a:lnTo>
                <a:lnTo>
                  <a:pt x="12736" y="61414"/>
                </a:lnTo>
                <a:lnTo>
                  <a:pt x="13019" y="61508"/>
                </a:lnTo>
                <a:lnTo>
                  <a:pt x="12736" y="61603"/>
                </a:lnTo>
                <a:lnTo>
                  <a:pt x="12831" y="61697"/>
                </a:lnTo>
                <a:lnTo>
                  <a:pt x="14246" y="61508"/>
                </a:lnTo>
                <a:lnTo>
                  <a:pt x="13491" y="61508"/>
                </a:lnTo>
                <a:lnTo>
                  <a:pt x="14717" y="61225"/>
                </a:lnTo>
                <a:lnTo>
                  <a:pt x="16038" y="61131"/>
                </a:lnTo>
                <a:lnTo>
                  <a:pt x="18962" y="61131"/>
                </a:lnTo>
                <a:lnTo>
                  <a:pt x="19151" y="61225"/>
                </a:lnTo>
                <a:lnTo>
                  <a:pt x="19623" y="61320"/>
                </a:lnTo>
                <a:lnTo>
                  <a:pt x="21227" y="61320"/>
                </a:lnTo>
                <a:lnTo>
                  <a:pt x="23302" y="61225"/>
                </a:lnTo>
                <a:lnTo>
                  <a:pt x="24245" y="61131"/>
                </a:lnTo>
                <a:lnTo>
                  <a:pt x="25094" y="60942"/>
                </a:lnTo>
                <a:lnTo>
                  <a:pt x="28868" y="60848"/>
                </a:lnTo>
                <a:lnTo>
                  <a:pt x="32642" y="60659"/>
                </a:lnTo>
                <a:lnTo>
                  <a:pt x="36415" y="60376"/>
                </a:lnTo>
                <a:lnTo>
                  <a:pt x="40283" y="60093"/>
                </a:lnTo>
                <a:lnTo>
                  <a:pt x="47830" y="59339"/>
                </a:lnTo>
                <a:lnTo>
                  <a:pt x="55377" y="58678"/>
                </a:lnTo>
                <a:lnTo>
                  <a:pt x="61037" y="58678"/>
                </a:lnTo>
                <a:lnTo>
                  <a:pt x="62264" y="58584"/>
                </a:lnTo>
                <a:lnTo>
                  <a:pt x="63207" y="58395"/>
                </a:lnTo>
                <a:lnTo>
                  <a:pt x="63490" y="58206"/>
                </a:lnTo>
                <a:lnTo>
                  <a:pt x="63773" y="58018"/>
                </a:lnTo>
                <a:lnTo>
                  <a:pt x="63962" y="57735"/>
                </a:lnTo>
                <a:lnTo>
                  <a:pt x="64150" y="57357"/>
                </a:lnTo>
                <a:lnTo>
                  <a:pt x="64339" y="56225"/>
                </a:lnTo>
                <a:lnTo>
                  <a:pt x="64528" y="54716"/>
                </a:lnTo>
                <a:lnTo>
                  <a:pt x="64528" y="53018"/>
                </a:lnTo>
                <a:lnTo>
                  <a:pt x="64622" y="49810"/>
                </a:lnTo>
                <a:lnTo>
                  <a:pt x="64622" y="47546"/>
                </a:lnTo>
                <a:lnTo>
                  <a:pt x="64905" y="40848"/>
                </a:lnTo>
                <a:lnTo>
                  <a:pt x="64999" y="36320"/>
                </a:lnTo>
                <a:lnTo>
                  <a:pt x="65094" y="33301"/>
                </a:lnTo>
                <a:lnTo>
                  <a:pt x="65188" y="33396"/>
                </a:lnTo>
                <a:lnTo>
                  <a:pt x="65188" y="31603"/>
                </a:lnTo>
                <a:lnTo>
                  <a:pt x="65188" y="29811"/>
                </a:lnTo>
                <a:lnTo>
                  <a:pt x="65094" y="30660"/>
                </a:lnTo>
                <a:lnTo>
                  <a:pt x="64905" y="28301"/>
                </a:lnTo>
                <a:lnTo>
                  <a:pt x="64811" y="25849"/>
                </a:lnTo>
                <a:lnTo>
                  <a:pt x="64716" y="23302"/>
                </a:lnTo>
                <a:lnTo>
                  <a:pt x="64622" y="20849"/>
                </a:lnTo>
                <a:lnTo>
                  <a:pt x="64811" y="22075"/>
                </a:lnTo>
                <a:lnTo>
                  <a:pt x="64811" y="20754"/>
                </a:lnTo>
                <a:lnTo>
                  <a:pt x="64811" y="18962"/>
                </a:lnTo>
                <a:lnTo>
                  <a:pt x="64811" y="18868"/>
                </a:lnTo>
                <a:lnTo>
                  <a:pt x="64716" y="17358"/>
                </a:lnTo>
                <a:lnTo>
                  <a:pt x="64811" y="18113"/>
                </a:lnTo>
                <a:lnTo>
                  <a:pt x="64999" y="16981"/>
                </a:lnTo>
                <a:lnTo>
                  <a:pt x="64905" y="15755"/>
                </a:lnTo>
                <a:lnTo>
                  <a:pt x="64811" y="14528"/>
                </a:lnTo>
                <a:lnTo>
                  <a:pt x="64716" y="13396"/>
                </a:lnTo>
                <a:lnTo>
                  <a:pt x="64622" y="13679"/>
                </a:lnTo>
                <a:lnTo>
                  <a:pt x="64551" y="13679"/>
                </a:lnTo>
                <a:lnTo>
                  <a:pt x="64622" y="13962"/>
                </a:lnTo>
                <a:lnTo>
                  <a:pt x="64716" y="15000"/>
                </a:lnTo>
                <a:lnTo>
                  <a:pt x="64528" y="14623"/>
                </a:lnTo>
                <a:lnTo>
                  <a:pt x="64528" y="15094"/>
                </a:lnTo>
                <a:lnTo>
                  <a:pt x="64339" y="12736"/>
                </a:lnTo>
                <a:lnTo>
                  <a:pt x="64150" y="11698"/>
                </a:lnTo>
                <a:lnTo>
                  <a:pt x="64056" y="11604"/>
                </a:lnTo>
                <a:lnTo>
                  <a:pt x="64056" y="11226"/>
                </a:lnTo>
                <a:lnTo>
                  <a:pt x="64245" y="10566"/>
                </a:lnTo>
                <a:lnTo>
                  <a:pt x="64245" y="9811"/>
                </a:lnTo>
                <a:lnTo>
                  <a:pt x="64245" y="9560"/>
                </a:lnTo>
                <a:lnTo>
                  <a:pt x="64433" y="10189"/>
                </a:lnTo>
                <a:lnTo>
                  <a:pt x="64622" y="11604"/>
                </a:lnTo>
                <a:lnTo>
                  <a:pt x="64811" y="13019"/>
                </a:lnTo>
                <a:lnTo>
                  <a:pt x="64905" y="14151"/>
                </a:lnTo>
                <a:lnTo>
                  <a:pt x="64905" y="12830"/>
                </a:lnTo>
                <a:lnTo>
                  <a:pt x="64811" y="11698"/>
                </a:lnTo>
                <a:lnTo>
                  <a:pt x="64528" y="9340"/>
                </a:lnTo>
                <a:lnTo>
                  <a:pt x="64433" y="9528"/>
                </a:lnTo>
                <a:lnTo>
                  <a:pt x="64433" y="9340"/>
                </a:lnTo>
                <a:lnTo>
                  <a:pt x="64245" y="8585"/>
                </a:lnTo>
                <a:lnTo>
                  <a:pt x="64150" y="7264"/>
                </a:lnTo>
                <a:lnTo>
                  <a:pt x="64056" y="9434"/>
                </a:lnTo>
                <a:lnTo>
                  <a:pt x="63773" y="8868"/>
                </a:lnTo>
                <a:lnTo>
                  <a:pt x="63679" y="7925"/>
                </a:lnTo>
                <a:lnTo>
                  <a:pt x="63584" y="6792"/>
                </a:lnTo>
                <a:lnTo>
                  <a:pt x="63490" y="5566"/>
                </a:lnTo>
                <a:lnTo>
                  <a:pt x="63490" y="1227"/>
                </a:lnTo>
                <a:lnTo>
                  <a:pt x="63490" y="661"/>
                </a:lnTo>
                <a:lnTo>
                  <a:pt x="63396" y="566"/>
                </a:lnTo>
                <a:lnTo>
                  <a:pt x="63207" y="378"/>
                </a:lnTo>
                <a:lnTo>
                  <a:pt x="62641" y="189"/>
                </a:lnTo>
                <a:lnTo>
                  <a:pt x="61792" y="95"/>
                </a:lnTo>
                <a:lnTo>
                  <a:pt x="60849"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6025" y="967975"/>
            <a:ext cx="9156000" cy="8574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9" name="Google Shape;19;p5"/>
          <p:cNvSpPr txBox="1">
            <a:spLocks noGrp="1"/>
          </p:cNvSpPr>
          <p:nvPr>
            <p:ph type="body" idx="1"/>
          </p:nvPr>
        </p:nvSpPr>
        <p:spPr>
          <a:xfrm>
            <a:off x="457200" y="1563400"/>
            <a:ext cx="8229600" cy="25032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6025" y="967975"/>
            <a:ext cx="9156000" cy="8574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22" name="Google Shape;22;p6"/>
          <p:cNvSpPr txBox="1">
            <a:spLocks noGrp="1"/>
          </p:cNvSpPr>
          <p:nvPr>
            <p:ph type="body" idx="1"/>
          </p:nvPr>
        </p:nvSpPr>
        <p:spPr>
          <a:xfrm>
            <a:off x="457200" y="1507925"/>
            <a:ext cx="3994500" cy="3417900"/>
          </a:xfrm>
          <a:prstGeom prst="rect">
            <a:avLst/>
          </a:prstGeom>
        </p:spPr>
        <p:txBody>
          <a:bodyPr spcFirstLastPara="1" wrap="square" lIns="91425" tIns="91425" rIns="91425" bIns="91425" anchor="t" anchorCtr="0"/>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3" name="Google Shape;23;p6"/>
          <p:cNvSpPr txBox="1">
            <a:spLocks noGrp="1"/>
          </p:cNvSpPr>
          <p:nvPr>
            <p:ph type="body" idx="2"/>
          </p:nvPr>
        </p:nvSpPr>
        <p:spPr>
          <a:xfrm>
            <a:off x="4692275" y="1507925"/>
            <a:ext cx="3994500" cy="3417900"/>
          </a:xfrm>
          <a:prstGeom prst="rect">
            <a:avLst/>
          </a:prstGeom>
        </p:spPr>
        <p:txBody>
          <a:bodyPr spcFirstLastPara="1" wrap="square" lIns="91425" tIns="91425" rIns="91425" bIns="91425" anchor="t" anchorCtr="0"/>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6025" y="967975"/>
            <a:ext cx="9156000" cy="857400"/>
          </a:xfrm>
          <a:prstGeom prst="rect">
            <a:avLst/>
          </a:prstGeom>
        </p:spPr>
        <p:txBody>
          <a:bodyPr spcFirstLastPara="1" wrap="square" lIns="91425" tIns="91425" rIns="91425" bIns="91425" anchor="t" anchorCtr="0"/>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6" name="Google Shape;26;p7"/>
          <p:cNvSpPr txBox="1">
            <a:spLocks noGrp="1"/>
          </p:cNvSpPr>
          <p:nvPr>
            <p:ph type="body" idx="1"/>
          </p:nvPr>
        </p:nvSpPr>
        <p:spPr>
          <a:xfrm>
            <a:off x="457200" y="1507925"/>
            <a:ext cx="2631900" cy="34179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7" name="Google Shape;27;p7"/>
          <p:cNvSpPr txBox="1">
            <a:spLocks noGrp="1"/>
          </p:cNvSpPr>
          <p:nvPr>
            <p:ph type="body" idx="2"/>
          </p:nvPr>
        </p:nvSpPr>
        <p:spPr>
          <a:xfrm>
            <a:off x="3223964" y="1507925"/>
            <a:ext cx="2631900" cy="34179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28" name="Google Shape;28;p7"/>
          <p:cNvSpPr txBox="1">
            <a:spLocks noGrp="1"/>
          </p:cNvSpPr>
          <p:nvPr>
            <p:ph type="body" idx="3"/>
          </p:nvPr>
        </p:nvSpPr>
        <p:spPr>
          <a:xfrm>
            <a:off x="5990727" y="1507925"/>
            <a:ext cx="2631900" cy="34179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6025" y="967975"/>
            <a:ext cx="9156000" cy="8574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
        <p:cNvGrpSpPr/>
        <p:nvPr/>
      </p:nvGrpSpPr>
      <p:grpSpPr>
        <a:xfrm>
          <a:off x="0" y="0"/>
          <a:ext cx="0" cy="0"/>
          <a:chOff x="0" y="0"/>
          <a:chExt cx="0" cy="0"/>
        </a:xfrm>
      </p:grpSpPr>
      <p:sp>
        <p:nvSpPr>
          <p:cNvPr id="32" name="Google Shape;32;p9"/>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lstStyle>
            <a:lvl1pPr marL="457200" lvl="0" indent="-228600" algn="ctr">
              <a:spcBef>
                <a:spcPts val="360"/>
              </a:spcBef>
              <a:spcAft>
                <a:spcPts val="0"/>
              </a:spcAft>
              <a:buSzPts val="1800"/>
              <a:buNone/>
              <a:defRPr sz="1800"/>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25" y="967975"/>
            <a:ext cx="9156000" cy="857400"/>
          </a:xfrm>
          <a:prstGeom prst="rect">
            <a:avLst/>
          </a:prstGeom>
          <a:noFill/>
          <a:ln>
            <a:noFill/>
          </a:ln>
        </p:spPr>
        <p:txBody>
          <a:bodyPr spcFirstLastPara="1" wrap="square" lIns="91425" tIns="91425" rIns="91425" bIns="91425" anchor="t" anchorCtr="0"/>
          <a:lstStyle>
            <a:lvl1pPr lvl="0"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1pPr>
            <a:lvl2pPr lvl="1"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2pPr>
            <a:lvl3pPr lvl="2"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3pPr>
            <a:lvl4pPr lvl="3"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4pPr>
            <a:lvl5pPr lvl="4"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5pPr>
            <a:lvl6pPr lvl="5"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6pPr>
            <a:lvl7pPr lvl="6"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7pPr>
            <a:lvl8pPr lvl="7"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8pPr>
            <a:lvl9pPr lvl="8" algn="ctr">
              <a:spcBef>
                <a:spcPts val="0"/>
              </a:spcBef>
              <a:spcAft>
                <a:spcPts val="0"/>
              </a:spcAft>
              <a:buClr>
                <a:srgbClr val="FFFFFF"/>
              </a:buClr>
              <a:buSzPts val="2600"/>
              <a:buFont typeface="Walter Turncoat"/>
              <a:buNone/>
              <a:defRPr sz="2600">
                <a:solidFill>
                  <a:srgbClr val="FFFFFF"/>
                </a:solidFill>
                <a:latin typeface="Walter Turncoat"/>
                <a:ea typeface="Walter Turncoat"/>
                <a:cs typeface="Walter Turncoat"/>
                <a:sym typeface="Walter Turncoat"/>
              </a:defRPr>
            </a:lvl9pPr>
          </a:lstStyle>
          <a:p>
            <a:endParaRPr/>
          </a:p>
        </p:txBody>
      </p:sp>
      <p:sp>
        <p:nvSpPr>
          <p:cNvPr id="7" name="Google Shape;7;p1"/>
          <p:cNvSpPr txBox="1">
            <a:spLocks noGrp="1"/>
          </p:cNvSpPr>
          <p:nvPr>
            <p:ph type="body" idx="1"/>
          </p:nvPr>
        </p:nvSpPr>
        <p:spPr>
          <a:xfrm>
            <a:off x="457200" y="1563400"/>
            <a:ext cx="8229600" cy="25032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Clr>
                <a:srgbClr val="FFFFFF"/>
              </a:buClr>
              <a:buSzPts val="2000"/>
              <a:buFont typeface="Sniglet"/>
              <a:buChar char="✘"/>
              <a:defRPr sz="2000">
                <a:solidFill>
                  <a:srgbClr val="FFFFFF"/>
                </a:solidFill>
                <a:latin typeface="Sniglet"/>
                <a:ea typeface="Sniglet"/>
                <a:cs typeface="Sniglet"/>
                <a:sym typeface="Sniglet"/>
              </a:defRPr>
            </a:lvl1pPr>
            <a:lvl2pPr marL="914400" lvl="1"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2pPr>
            <a:lvl3pPr marL="1371600" lvl="2"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3pPr>
            <a:lvl4pPr marL="1828800" lvl="3"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4pPr>
            <a:lvl5pPr marL="2286000" lvl="4"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5pPr>
            <a:lvl6pPr marL="2743200" lvl="5"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6pPr>
            <a:lvl7pPr marL="3200400" lvl="6"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7pPr>
            <a:lvl8pPr marL="3657600" lvl="7"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8pPr>
            <a:lvl9pPr marL="4114800" lvl="8" indent="-355600">
              <a:spcBef>
                <a:spcPts val="0"/>
              </a:spcBef>
              <a:spcAft>
                <a:spcPts val="0"/>
              </a:spcAft>
              <a:buClr>
                <a:srgbClr val="FFFFFF"/>
              </a:buClr>
              <a:buSzPts val="2000"/>
              <a:buFont typeface="Sniglet"/>
              <a:buChar char="■"/>
              <a:defRPr sz="2000">
                <a:solidFill>
                  <a:srgbClr val="FFFFFF"/>
                </a:solidFill>
                <a:latin typeface="Sniglet"/>
                <a:ea typeface="Sniglet"/>
                <a:cs typeface="Sniglet"/>
                <a:sym typeface="Snigle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4"/>
          <p:cNvSpPr txBox="1">
            <a:spLocks noGrp="1"/>
          </p:cNvSpPr>
          <p:nvPr>
            <p:ph type="ctrTitle"/>
          </p:nvPr>
        </p:nvSpPr>
        <p:spPr>
          <a:xfrm>
            <a:off x="685800" y="2734638"/>
            <a:ext cx="7772400" cy="1159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3000"/>
              <a:t>Learning Salient Objects in a Scene using Superpixel-augmented Convolutional Neural Network</a:t>
            </a:r>
            <a:endParaRPr sz="3000"/>
          </a:p>
        </p:txBody>
      </p:sp>
      <p:grpSp>
        <p:nvGrpSpPr>
          <p:cNvPr id="121" name="Google Shape;121;p24"/>
          <p:cNvGrpSpPr/>
          <p:nvPr/>
        </p:nvGrpSpPr>
        <p:grpSpPr>
          <a:xfrm rot="-9269861">
            <a:off x="6165721" y="1346512"/>
            <a:ext cx="750220" cy="664172"/>
            <a:chOff x="1113100" y="2199475"/>
            <a:chExt cx="801900" cy="709925"/>
          </a:xfrm>
        </p:grpSpPr>
        <p:sp>
          <p:nvSpPr>
            <p:cNvPr id="122" name="Google Shape;122;p24"/>
            <p:cNvSpPr/>
            <p:nvPr/>
          </p:nvSpPr>
          <p:spPr>
            <a:xfrm>
              <a:off x="1113100" y="2291450"/>
              <a:ext cx="735850" cy="617950"/>
            </a:xfrm>
            <a:custGeom>
              <a:avLst/>
              <a:gdLst/>
              <a:ahLst/>
              <a:cxnLst/>
              <a:rect l="l" t="t" r="r" b="b"/>
              <a:pathLst>
                <a:path w="29434" h="24718" extrusionOk="0">
                  <a:moveTo>
                    <a:pt x="26604" y="13869"/>
                  </a:moveTo>
                  <a:lnTo>
                    <a:pt x="26509" y="13963"/>
                  </a:lnTo>
                  <a:lnTo>
                    <a:pt x="26509" y="14057"/>
                  </a:lnTo>
                  <a:lnTo>
                    <a:pt x="26604" y="14246"/>
                  </a:lnTo>
                  <a:lnTo>
                    <a:pt x="26604" y="13869"/>
                  </a:lnTo>
                  <a:close/>
                  <a:moveTo>
                    <a:pt x="7925" y="23397"/>
                  </a:moveTo>
                  <a:lnTo>
                    <a:pt x="8302" y="23491"/>
                  </a:lnTo>
                  <a:lnTo>
                    <a:pt x="8113" y="23491"/>
                  </a:lnTo>
                  <a:lnTo>
                    <a:pt x="7925" y="23397"/>
                  </a:lnTo>
                  <a:close/>
                  <a:moveTo>
                    <a:pt x="28962" y="1"/>
                  </a:moveTo>
                  <a:lnTo>
                    <a:pt x="28962" y="95"/>
                  </a:lnTo>
                  <a:lnTo>
                    <a:pt x="28774" y="284"/>
                  </a:lnTo>
                  <a:lnTo>
                    <a:pt x="28868" y="284"/>
                  </a:lnTo>
                  <a:lnTo>
                    <a:pt x="28868" y="567"/>
                  </a:lnTo>
                  <a:lnTo>
                    <a:pt x="28679" y="567"/>
                  </a:lnTo>
                  <a:lnTo>
                    <a:pt x="28868" y="661"/>
                  </a:lnTo>
                  <a:lnTo>
                    <a:pt x="28679" y="850"/>
                  </a:lnTo>
                  <a:lnTo>
                    <a:pt x="28679" y="1039"/>
                  </a:lnTo>
                  <a:lnTo>
                    <a:pt x="28585" y="1039"/>
                  </a:lnTo>
                  <a:lnTo>
                    <a:pt x="28491" y="1227"/>
                  </a:lnTo>
                  <a:lnTo>
                    <a:pt x="28679" y="1416"/>
                  </a:lnTo>
                  <a:lnTo>
                    <a:pt x="28962" y="1605"/>
                  </a:lnTo>
                  <a:lnTo>
                    <a:pt x="28585" y="1793"/>
                  </a:lnTo>
                  <a:lnTo>
                    <a:pt x="28868" y="1982"/>
                  </a:lnTo>
                  <a:lnTo>
                    <a:pt x="28962" y="2171"/>
                  </a:lnTo>
                  <a:lnTo>
                    <a:pt x="28868" y="2265"/>
                  </a:lnTo>
                  <a:lnTo>
                    <a:pt x="28774" y="2359"/>
                  </a:lnTo>
                  <a:lnTo>
                    <a:pt x="28868" y="2359"/>
                  </a:lnTo>
                  <a:lnTo>
                    <a:pt x="28774" y="2454"/>
                  </a:lnTo>
                  <a:lnTo>
                    <a:pt x="28868" y="2548"/>
                  </a:lnTo>
                  <a:lnTo>
                    <a:pt x="28868" y="2642"/>
                  </a:lnTo>
                  <a:lnTo>
                    <a:pt x="28585" y="2642"/>
                  </a:lnTo>
                  <a:lnTo>
                    <a:pt x="28679" y="2737"/>
                  </a:lnTo>
                  <a:lnTo>
                    <a:pt x="28774" y="2831"/>
                  </a:lnTo>
                  <a:lnTo>
                    <a:pt x="28774" y="3303"/>
                  </a:lnTo>
                  <a:lnTo>
                    <a:pt x="28679" y="3680"/>
                  </a:lnTo>
                  <a:lnTo>
                    <a:pt x="28585" y="3963"/>
                  </a:lnTo>
                  <a:lnTo>
                    <a:pt x="28774" y="4058"/>
                  </a:lnTo>
                  <a:lnTo>
                    <a:pt x="28774" y="4341"/>
                  </a:lnTo>
                  <a:lnTo>
                    <a:pt x="28585" y="4246"/>
                  </a:lnTo>
                  <a:lnTo>
                    <a:pt x="28585" y="4341"/>
                  </a:lnTo>
                  <a:lnTo>
                    <a:pt x="28679" y="4435"/>
                  </a:lnTo>
                  <a:lnTo>
                    <a:pt x="28491" y="4435"/>
                  </a:lnTo>
                  <a:lnTo>
                    <a:pt x="28585" y="4718"/>
                  </a:lnTo>
                  <a:lnTo>
                    <a:pt x="28491" y="5001"/>
                  </a:lnTo>
                  <a:lnTo>
                    <a:pt x="28774" y="4907"/>
                  </a:lnTo>
                  <a:lnTo>
                    <a:pt x="29057" y="5095"/>
                  </a:lnTo>
                  <a:lnTo>
                    <a:pt x="29057" y="5095"/>
                  </a:lnTo>
                  <a:lnTo>
                    <a:pt x="28774" y="5001"/>
                  </a:lnTo>
                  <a:lnTo>
                    <a:pt x="28679" y="5001"/>
                  </a:lnTo>
                  <a:lnTo>
                    <a:pt x="28774" y="5095"/>
                  </a:lnTo>
                  <a:lnTo>
                    <a:pt x="28585" y="5095"/>
                  </a:lnTo>
                  <a:lnTo>
                    <a:pt x="28396" y="5567"/>
                  </a:lnTo>
                  <a:lnTo>
                    <a:pt x="28396" y="5756"/>
                  </a:lnTo>
                  <a:lnTo>
                    <a:pt x="28585" y="6039"/>
                  </a:lnTo>
                  <a:lnTo>
                    <a:pt x="28396" y="6982"/>
                  </a:lnTo>
                  <a:lnTo>
                    <a:pt x="28302" y="7359"/>
                  </a:lnTo>
                  <a:lnTo>
                    <a:pt x="28113" y="7737"/>
                  </a:lnTo>
                  <a:lnTo>
                    <a:pt x="28113" y="7642"/>
                  </a:lnTo>
                  <a:lnTo>
                    <a:pt x="28113" y="7548"/>
                  </a:lnTo>
                  <a:lnTo>
                    <a:pt x="27830" y="8114"/>
                  </a:lnTo>
                  <a:lnTo>
                    <a:pt x="27830" y="8114"/>
                  </a:lnTo>
                  <a:lnTo>
                    <a:pt x="27924" y="8020"/>
                  </a:lnTo>
                  <a:lnTo>
                    <a:pt x="27453" y="8963"/>
                  </a:lnTo>
                  <a:lnTo>
                    <a:pt x="27736" y="8963"/>
                  </a:lnTo>
                  <a:lnTo>
                    <a:pt x="27547" y="9246"/>
                  </a:lnTo>
                  <a:lnTo>
                    <a:pt x="27547" y="9435"/>
                  </a:lnTo>
                  <a:lnTo>
                    <a:pt x="27641" y="9529"/>
                  </a:lnTo>
                  <a:lnTo>
                    <a:pt x="27641" y="9812"/>
                  </a:lnTo>
                  <a:lnTo>
                    <a:pt x="27547" y="9906"/>
                  </a:lnTo>
                  <a:lnTo>
                    <a:pt x="27453" y="9906"/>
                  </a:lnTo>
                  <a:lnTo>
                    <a:pt x="27358" y="9718"/>
                  </a:lnTo>
                  <a:lnTo>
                    <a:pt x="27264" y="9812"/>
                  </a:lnTo>
                  <a:lnTo>
                    <a:pt x="27075" y="9906"/>
                  </a:lnTo>
                  <a:lnTo>
                    <a:pt x="27170" y="10001"/>
                  </a:lnTo>
                  <a:lnTo>
                    <a:pt x="27075" y="10095"/>
                  </a:lnTo>
                  <a:lnTo>
                    <a:pt x="27075" y="10284"/>
                  </a:lnTo>
                  <a:lnTo>
                    <a:pt x="27170" y="10472"/>
                  </a:lnTo>
                  <a:lnTo>
                    <a:pt x="27170" y="10755"/>
                  </a:lnTo>
                  <a:lnTo>
                    <a:pt x="26792" y="10755"/>
                  </a:lnTo>
                  <a:lnTo>
                    <a:pt x="26698" y="10661"/>
                  </a:lnTo>
                  <a:lnTo>
                    <a:pt x="26698" y="10850"/>
                  </a:lnTo>
                  <a:lnTo>
                    <a:pt x="26604" y="10944"/>
                  </a:lnTo>
                  <a:lnTo>
                    <a:pt x="26415" y="10944"/>
                  </a:lnTo>
                  <a:lnTo>
                    <a:pt x="26415" y="11038"/>
                  </a:lnTo>
                  <a:lnTo>
                    <a:pt x="26509" y="11038"/>
                  </a:lnTo>
                  <a:lnTo>
                    <a:pt x="26604" y="11133"/>
                  </a:lnTo>
                  <a:lnTo>
                    <a:pt x="26604" y="11321"/>
                  </a:lnTo>
                  <a:lnTo>
                    <a:pt x="26604" y="11510"/>
                  </a:lnTo>
                  <a:lnTo>
                    <a:pt x="26509" y="11510"/>
                  </a:lnTo>
                  <a:lnTo>
                    <a:pt x="26509" y="11416"/>
                  </a:lnTo>
                  <a:lnTo>
                    <a:pt x="26415" y="11416"/>
                  </a:lnTo>
                  <a:lnTo>
                    <a:pt x="26415" y="11321"/>
                  </a:lnTo>
                  <a:lnTo>
                    <a:pt x="26321" y="11793"/>
                  </a:lnTo>
                  <a:lnTo>
                    <a:pt x="26226" y="11699"/>
                  </a:lnTo>
                  <a:lnTo>
                    <a:pt x="26132" y="11793"/>
                  </a:lnTo>
                  <a:lnTo>
                    <a:pt x="26226" y="11793"/>
                  </a:lnTo>
                  <a:lnTo>
                    <a:pt x="26321" y="12076"/>
                  </a:lnTo>
                  <a:lnTo>
                    <a:pt x="26415" y="12359"/>
                  </a:lnTo>
                  <a:lnTo>
                    <a:pt x="26038" y="12548"/>
                  </a:lnTo>
                  <a:lnTo>
                    <a:pt x="25755" y="12737"/>
                  </a:lnTo>
                  <a:lnTo>
                    <a:pt x="25660" y="12925"/>
                  </a:lnTo>
                  <a:lnTo>
                    <a:pt x="25755" y="12925"/>
                  </a:lnTo>
                  <a:lnTo>
                    <a:pt x="25755" y="13020"/>
                  </a:lnTo>
                  <a:lnTo>
                    <a:pt x="25849" y="12737"/>
                  </a:lnTo>
                  <a:lnTo>
                    <a:pt x="25943" y="13020"/>
                  </a:lnTo>
                  <a:lnTo>
                    <a:pt x="26038" y="12831"/>
                  </a:lnTo>
                  <a:lnTo>
                    <a:pt x="26132" y="12925"/>
                  </a:lnTo>
                  <a:lnTo>
                    <a:pt x="25943" y="13208"/>
                  </a:lnTo>
                  <a:lnTo>
                    <a:pt x="25660" y="13114"/>
                  </a:lnTo>
                  <a:lnTo>
                    <a:pt x="25472" y="13208"/>
                  </a:lnTo>
                  <a:lnTo>
                    <a:pt x="25377" y="13397"/>
                  </a:lnTo>
                  <a:lnTo>
                    <a:pt x="25283" y="13869"/>
                  </a:lnTo>
                  <a:lnTo>
                    <a:pt x="25189" y="14435"/>
                  </a:lnTo>
                  <a:lnTo>
                    <a:pt x="25094" y="14623"/>
                  </a:lnTo>
                  <a:lnTo>
                    <a:pt x="25000" y="14812"/>
                  </a:lnTo>
                  <a:lnTo>
                    <a:pt x="24906" y="14718"/>
                  </a:lnTo>
                  <a:lnTo>
                    <a:pt x="24811" y="14529"/>
                  </a:lnTo>
                  <a:lnTo>
                    <a:pt x="24717" y="14906"/>
                  </a:lnTo>
                  <a:lnTo>
                    <a:pt x="24717" y="15189"/>
                  </a:lnTo>
                  <a:lnTo>
                    <a:pt x="24717" y="15284"/>
                  </a:lnTo>
                  <a:lnTo>
                    <a:pt x="24811" y="15284"/>
                  </a:lnTo>
                  <a:lnTo>
                    <a:pt x="24528" y="15378"/>
                  </a:lnTo>
                  <a:lnTo>
                    <a:pt x="24340" y="15472"/>
                  </a:lnTo>
                  <a:lnTo>
                    <a:pt x="24057" y="15944"/>
                  </a:lnTo>
                  <a:lnTo>
                    <a:pt x="23962" y="16416"/>
                  </a:lnTo>
                  <a:lnTo>
                    <a:pt x="23774" y="16699"/>
                  </a:lnTo>
                  <a:lnTo>
                    <a:pt x="23396" y="16699"/>
                  </a:lnTo>
                  <a:lnTo>
                    <a:pt x="23208" y="16982"/>
                  </a:lnTo>
                  <a:lnTo>
                    <a:pt x="23019" y="17359"/>
                  </a:lnTo>
                  <a:lnTo>
                    <a:pt x="22830" y="17831"/>
                  </a:lnTo>
                  <a:lnTo>
                    <a:pt x="22830" y="17736"/>
                  </a:lnTo>
                  <a:lnTo>
                    <a:pt x="22736" y="17642"/>
                  </a:lnTo>
                  <a:lnTo>
                    <a:pt x="22736" y="17642"/>
                  </a:lnTo>
                  <a:lnTo>
                    <a:pt x="22830" y="17925"/>
                  </a:lnTo>
                  <a:lnTo>
                    <a:pt x="22453" y="17925"/>
                  </a:lnTo>
                  <a:lnTo>
                    <a:pt x="22547" y="17736"/>
                  </a:lnTo>
                  <a:lnTo>
                    <a:pt x="22453" y="17736"/>
                  </a:lnTo>
                  <a:lnTo>
                    <a:pt x="22359" y="17831"/>
                  </a:lnTo>
                  <a:lnTo>
                    <a:pt x="22264" y="18208"/>
                  </a:lnTo>
                  <a:lnTo>
                    <a:pt x="22170" y="18491"/>
                  </a:lnTo>
                  <a:lnTo>
                    <a:pt x="22076" y="18585"/>
                  </a:lnTo>
                  <a:lnTo>
                    <a:pt x="21887" y="18585"/>
                  </a:lnTo>
                  <a:lnTo>
                    <a:pt x="21698" y="19152"/>
                  </a:lnTo>
                  <a:lnTo>
                    <a:pt x="21604" y="18869"/>
                  </a:lnTo>
                  <a:lnTo>
                    <a:pt x="21604" y="19057"/>
                  </a:lnTo>
                  <a:lnTo>
                    <a:pt x="21415" y="19152"/>
                  </a:lnTo>
                  <a:lnTo>
                    <a:pt x="20943" y="19529"/>
                  </a:lnTo>
                  <a:lnTo>
                    <a:pt x="20377" y="19812"/>
                  </a:lnTo>
                  <a:lnTo>
                    <a:pt x="19906" y="20095"/>
                  </a:lnTo>
                  <a:lnTo>
                    <a:pt x="20094" y="20189"/>
                  </a:lnTo>
                  <a:lnTo>
                    <a:pt x="20189" y="20284"/>
                  </a:lnTo>
                  <a:lnTo>
                    <a:pt x="19906" y="20378"/>
                  </a:lnTo>
                  <a:lnTo>
                    <a:pt x="19906" y="20284"/>
                  </a:lnTo>
                  <a:lnTo>
                    <a:pt x="19811" y="20189"/>
                  </a:lnTo>
                  <a:lnTo>
                    <a:pt x="19811" y="20284"/>
                  </a:lnTo>
                  <a:lnTo>
                    <a:pt x="19811" y="20378"/>
                  </a:lnTo>
                  <a:lnTo>
                    <a:pt x="19245" y="20284"/>
                  </a:lnTo>
                  <a:lnTo>
                    <a:pt x="19340" y="20378"/>
                  </a:lnTo>
                  <a:lnTo>
                    <a:pt x="19245" y="20472"/>
                  </a:lnTo>
                  <a:lnTo>
                    <a:pt x="19434" y="20567"/>
                  </a:lnTo>
                  <a:lnTo>
                    <a:pt x="19340" y="20661"/>
                  </a:lnTo>
                  <a:lnTo>
                    <a:pt x="18962" y="20661"/>
                  </a:lnTo>
                  <a:lnTo>
                    <a:pt x="18585" y="21038"/>
                  </a:lnTo>
                  <a:lnTo>
                    <a:pt x="18113" y="21416"/>
                  </a:lnTo>
                  <a:lnTo>
                    <a:pt x="17736" y="21699"/>
                  </a:lnTo>
                  <a:lnTo>
                    <a:pt x="17359" y="21793"/>
                  </a:lnTo>
                  <a:lnTo>
                    <a:pt x="17076" y="22076"/>
                  </a:lnTo>
                  <a:lnTo>
                    <a:pt x="16793" y="22359"/>
                  </a:lnTo>
                  <a:lnTo>
                    <a:pt x="16698" y="22265"/>
                  </a:lnTo>
                  <a:lnTo>
                    <a:pt x="16604" y="22170"/>
                  </a:lnTo>
                  <a:lnTo>
                    <a:pt x="16321" y="22170"/>
                  </a:lnTo>
                  <a:lnTo>
                    <a:pt x="15849" y="22453"/>
                  </a:lnTo>
                  <a:lnTo>
                    <a:pt x="14340" y="22831"/>
                  </a:lnTo>
                  <a:lnTo>
                    <a:pt x="14340" y="22925"/>
                  </a:lnTo>
                  <a:lnTo>
                    <a:pt x="14340" y="23019"/>
                  </a:lnTo>
                  <a:lnTo>
                    <a:pt x="14245" y="23114"/>
                  </a:lnTo>
                  <a:lnTo>
                    <a:pt x="14057" y="23019"/>
                  </a:lnTo>
                  <a:lnTo>
                    <a:pt x="13962" y="22925"/>
                  </a:lnTo>
                  <a:lnTo>
                    <a:pt x="13774" y="22925"/>
                  </a:lnTo>
                  <a:lnTo>
                    <a:pt x="13774" y="23208"/>
                  </a:lnTo>
                  <a:lnTo>
                    <a:pt x="13491" y="23114"/>
                  </a:lnTo>
                  <a:lnTo>
                    <a:pt x="13113" y="23114"/>
                  </a:lnTo>
                  <a:lnTo>
                    <a:pt x="12642" y="23208"/>
                  </a:lnTo>
                  <a:lnTo>
                    <a:pt x="12453" y="23302"/>
                  </a:lnTo>
                  <a:lnTo>
                    <a:pt x="12076" y="23208"/>
                  </a:lnTo>
                  <a:lnTo>
                    <a:pt x="11793" y="23114"/>
                  </a:lnTo>
                  <a:lnTo>
                    <a:pt x="11510" y="23585"/>
                  </a:lnTo>
                  <a:lnTo>
                    <a:pt x="11321" y="23397"/>
                  </a:lnTo>
                  <a:lnTo>
                    <a:pt x="11132" y="23302"/>
                  </a:lnTo>
                  <a:lnTo>
                    <a:pt x="10849" y="23302"/>
                  </a:lnTo>
                  <a:lnTo>
                    <a:pt x="10566" y="23397"/>
                  </a:lnTo>
                  <a:lnTo>
                    <a:pt x="10566" y="23302"/>
                  </a:lnTo>
                  <a:lnTo>
                    <a:pt x="10189" y="23302"/>
                  </a:lnTo>
                  <a:lnTo>
                    <a:pt x="9717" y="23491"/>
                  </a:lnTo>
                  <a:lnTo>
                    <a:pt x="9717" y="23302"/>
                  </a:lnTo>
                  <a:lnTo>
                    <a:pt x="9623" y="23491"/>
                  </a:lnTo>
                  <a:lnTo>
                    <a:pt x="9434" y="23680"/>
                  </a:lnTo>
                  <a:lnTo>
                    <a:pt x="9340" y="23585"/>
                  </a:lnTo>
                  <a:lnTo>
                    <a:pt x="9434" y="23585"/>
                  </a:lnTo>
                  <a:lnTo>
                    <a:pt x="9340" y="23491"/>
                  </a:lnTo>
                  <a:lnTo>
                    <a:pt x="9246" y="23491"/>
                  </a:lnTo>
                  <a:lnTo>
                    <a:pt x="9246" y="23585"/>
                  </a:lnTo>
                  <a:lnTo>
                    <a:pt x="9151" y="23491"/>
                  </a:lnTo>
                  <a:lnTo>
                    <a:pt x="8868" y="23680"/>
                  </a:lnTo>
                  <a:lnTo>
                    <a:pt x="8774" y="23680"/>
                  </a:lnTo>
                  <a:lnTo>
                    <a:pt x="8680" y="23491"/>
                  </a:lnTo>
                  <a:lnTo>
                    <a:pt x="8585" y="23585"/>
                  </a:lnTo>
                  <a:lnTo>
                    <a:pt x="8491" y="23585"/>
                  </a:lnTo>
                  <a:lnTo>
                    <a:pt x="8397" y="23491"/>
                  </a:lnTo>
                  <a:lnTo>
                    <a:pt x="8302" y="23491"/>
                  </a:lnTo>
                  <a:lnTo>
                    <a:pt x="8208" y="23302"/>
                  </a:lnTo>
                  <a:lnTo>
                    <a:pt x="8302" y="23114"/>
                  </a:lnTo>
                  <a:lnTo>
                    <a:pt x="8302" y="23114"/>
                  </a:lnTo>
                  <a:lnTo>
                    <a:pt x="8019" y="23208"/>
                  </a:lnTo>
                  <a:lnTo>
                    <a:pt x="7642" y="23208"/>
                  </a:lnTo>
                  <a:lnTo>
                    <a:pt x="7359" y="23302"/>
                  </a:lnTo>
                  <a:lnTo>
                    <a:pt x="7264" y="23302"/>
                  </a:lnTo>
                  <a:lnTo>
                    <a:pt x="7264" y="23397"/>
                  </a:lnTo>
                  <a:lnTo>
                    <a:pt x="7547" y="23397"/>
                  </a:lnTo>
                  <a:lnTo>
                    <a:pt x="7453" y="23491"/>
                  </a:lnTo>
                  <a:lnTo>
                    <a:pt x="7359" y="23491"/>
                  </a:lnTo>
                  <a:lnTo>
                    <a:pt x="7170" y="23680"/>
                  </a:lnTo>
                  <a:lnTo>
                    <a:pt x="6981" y="23397"/>
                  </a:lnTo>
                  <a:lnTo>
                    <a:pt x="6698" y="23208"/>
                  </a:lnTo>
                  <a:lnTo>
                    <a:pt x="6604" y="23114"/>
                  </a:lnTo>
                  <a:lnTo>
                    <a:pt x="6415" y="23208"/>
                  </a:lnTo>
                  <a:lnTo>
                    <a:pt x="6227" y="23302"/>
                  </a:lnTo>
                  <a:lnTo>
                    <a:pt x="6132" y="23491"/>
                  </a:lnTo>
                  <a:lnTo>
                    <a:pt x="6038" y="23491"/>
                  </a:lnTo>
                  <a:lnTo>
                    <a:pt x="6038" y="23397"/>
                  </a:lnTo>
                  <a:lnTo>
                    <a:pt x="6132" y="23208"/>
                  </a:lnTo>
                  <a:lnTo>
                    <a:pt x="5849" y="23302"/>
                  </a:lnTo>
                  <a:lnTo>
                    <a:pt x="5661" y="23397"/>
                  </a:lnTo>
                  <a:lnTo>
                    <a:pt x="5095" y="23208"/>
                  </a:lnTo>
                  <a:lnTo>
                    <a:pt x="4057" y="23019"/>
                  </a:lnTo>
                  <a:lnTo>
                    <a:pt x="2925" y="22831"/>
                  </a:lnTo>
                  <a:lnTo>
                    <a:pt x="2265" y="22831"/>
                  </a:lnTo>
                  <a:lnTo>
                    <a:pt x="2265" y="22642"/>
                  </a:lnTo>
                  <a:lnTo>
                    <a:pt x="1887" y="22642"/>
                  </a:lnTo>
                  <a:lnTo>
                    <a:pt x="1510" y="22548"/>
                  </a:lnTo>
                  <a:lnTo>
                    <a:pt x="944" y="22076"/>
                  </a:lnTo>
                  <a:lnTo>
                    <a:pt x="944" y="21887"/>
                  </a:lnTo>
                  <a:lnTo>
                    <a:pt x="1038" y="21699"/>
                  </a:lnTo>
                  <a:lnTo>
                    <a:pt x="755" y="21699"/>
                  </a:lnTo>
                  <a:lnTo>
                    <a:pt x="472" y="21793"/>
                  </a:lnTo>
                  <a:lnTo>
                    <a:pt x="95" y="22076"/>
                  </a:lnTo>
                  <a:lnTo>
                    <a:pt x="0" y="22265"/>
                  </a:lnTo>
                  <a:lnTo>
                    <a:pt x="0" y="22359"/>
                  </a:lnTo>
                  <a:lnTo>
                    <a:pt x="283" y="22453"/>
                  </a:lnTo>
                  <a:lnTo>
                    <a:pt x="189" y="22548"/>
                  </a:lnTo>
                  <a:lnTo>
                    <a:pt x="95" y="22453"/>
                  </a:lnTo>
                  <a:lnTo>
                    <a:pt x="95" y="22642"/>
                  </a:lnTo>
                  <a:lnTo>
                    <a:pt x="283" y="22642"/>
                  </a:lnTo>
                  <a:lnTo>
                    <a:pt x="566" y="22736"/>
                  </a:lnTo>
                  <a:lnTo>
                    <a:pt x="472" y="22831"/>
                  </a:lnTo>
                  <a:lnTo>
                    <a:pt x="472" y="22925"/>
                  </a:lnTo>
                  <a:lnTo>
                    <a:pt x="661" y="22736"/>
                  </a:lnTo>
                  <a:lnTo>
                    <a:pt x="755" y="22925"/>
                  </a:lnTo>
                  <a:lnTo>
                    <a:pt x="755" y="23019"/>
                  </a:lnTo>
                  <a:lnTo>
                    <a:pt x="661" y="23019"/>
                  </a:lnTo>
                  <a:lnTo>
                    <a:pt x="944" y="23114"/>
                  </a:lnTo>
                  <a:lnTo>
                    <a:pt x="1132" y="23208"/>
                  </a:lnTo>
                  <a:lnTo>
                    <a:pt x="1604" y="23397"/>
                  </a:lnTo>
                  <a:lnTo>
                    <a:pt x="1510" y="23491"/>
                  </a:lnTo>
                  <a:lnTo>
                    <a:pt x="1510" y="23585"/>
                  </a:lnTo>
                  <a:lnTo>
                    <a:pt x="1793" y="23680"/>
                  </a:lnTo>
                  <a:lnTo>
                    <a:pt x="2170" y="23774"/>
                  </a:lnTo>
                  <a:lnTo>
                    <a:pt x="2453" y="23774"/>
                  </a:lnTo>
                  <a:lnTo>
                    <a:pt x="2359" y="23868"/>
                  </a:lnTo>
                  <a:lnTo>
                    <a:pt x="2642" y="24057"/>
                  </a:lnTo>
                  <a:lnTo>
                    <a:pt x="2736" y="23868"/>
                  </a:lnTo>
                  <a:lnTo>
                    <a:pt x="3019" y="23680"/>
                  </a:lnTo>
                  <a:lnTo>
                    <a:pt x="2925" y="23963"/>
                  </a:lnTo>
                  <a:lnTo>
                    <a:pt x="2831" y="24151"/>
                  </a:lnTo>
                  <a:lnTo>
                    <a:pt x="3114" y="23868"/>
                  </a:lnTo>
                  <a:lnTo>
                    <a:pt x="3208" y="24151"/>
                  </a:lnTo>
                  <a:lnTo>
                    <a:pt x="3302" y="23963"/>
                  </a:lnTo>
                  <a:lnTo>
                    <a:pt x="3491" y="24057"/>
                  </a:lnTo>
                  <a:lnTo>
                    <a:pt x="3585" y="24340"/>
                  </a:lnTo>
                  <a:lnTo>
                    <a:pt x="3680" y="24246"/>
                  </a:lnTo>
                  <a:lnTo>
                    <a:pt x="3774" y="24057"/>
                  </a:lnTo>
                  <a:lnTo>
                    <a:pt x="3868" y="24151"/>
                  </a:lnTo>
                  <a:lnTo>
                    <a:pt x="3868" y="24340"/>
                  </a:lnTo>
                  <a:lnTo>
                    <a:pt x="4434" y="24151"/>
                  </a:lnTo>
                  <a:lnTo>
                    <a:pt x="4717" y="24057"/>
                  </a:lnTo>
                  <a:lnTo>
                    <a:pt x="4812" y="24151"/>
                  </a:lnTo>
                  <a:lnTo>
                    <a:pt x="4812" y="23868"/>
                  </a:lnTo>
                  <a:lnTo>
                    <a:pt x="5000" y="23774"/>
                  </a:lnTo>
                  <a:lnTo>
                    <a:pt x="5000" y="23868"/>
                  </a:lnTo>
                  <a:lnTo>
                    <a:pt x="4906" y="24057"/>
                  </a:lnTo>
                  <a:lnTo>
                    <a:pt x="5095" y="23963"/>
                  </a:lnTo>
                  <a:lnTo>
                    <a:pt x="5378" y="23963"/>
                  </a:lnTo>
                  <a:lnTo>
                    <a:pt x="5378" y="24151"/>
                  </a:lnTo>
                  <a:lnTo>
                    <a:pt x="5000" y="24151"/>
                  </a:lnTo>
                  <a:lnTo>
                    <a:pt x="5095" y="24246"/>
                  </a:lnTo>
                  <a:lnTo>
                    <a:pt x="5000" y="24246"/>
                  </a:lnTo>
                  <a:lnTo>
                    <a:pt x="5000" y="24434"/>
                  </a:lnTo>
                  <a:lnTo>
                    <a:pt x="5378" y="24434"/>
                  </a:lnTo>
                  <a:lnTo>
                    <a:pt x="5566" y="24246"/>
                  </a:lnTo>
                  <a:lnTo>
                    <a:pt x="5944" y="24340"/>
                  </a:lnTo>
                  <a:lnTo>
                    <a:pt x="6415" y="24340"/>
                  </a:lnTo>
                  <a:lnTo>
                    <a:pt x="6321" y="24434"/>
                  </a:lnTo>
                  <a:lnTo>
                    <a:pt x="6510" y="24434"/>
                  </a:lnTo>
                  <a:lnTo>
                    <a:pt x="6604" y="24340"/>
                  </a:lnTo>
                  <a:lnTo>
                    <a:pt x="6604" y="24246"/>
                  </a:lnTo>
                  <a:lnTo>
                    <a:pt x="6793" y="24340"/>
                  </a:lnTo>
                  <a:lnTo>
                    <a:pt x="6604" y="24434"/>
                  </a:lnTo>
                  <a:lnTo>
                    <a:pt x="6793" y="24434"/>
                  </a:lnTo>
                  <a:lnTo>
                    <a:pt x="6887" y="24340"/>
                  </a:lnTo>
                  <a:lnTo>
                    <a:pt x="6981" y="24434"/>
                  </a:lnTo>
                  <a:lnTo>
                    <a:pt x="7264" y="24434"/>
                  </a:lnTo>
                  <a:lnTo>
                    <a:pt x="7925" y="24623"/>
                  </a:lnTo>
                  <a:lnTo>
                    <a:pt x="8680" y="24623"/>
                  </a:lnTo>
                  <a:lnTo>
                    <a:pt x="9057" y="24529"/>
                  </a:lnTo>
                  <a:lnTo>
                    <a:pt x="9529" y="24529"/>
                  </a:lnTo>
                  <a:lnTo>
                    <a:pt x="10000" y="24623"/>
                  </a:lnTo>
                  <a:lnTo>
                    <a:pt x="10566" y="24717"/>
                  </a:lnTo>
                  <a:lnTo>
                    <a:pt x="11415" y="24623"/>
                  </a:lnTo>
                  <a:lnTo>
                    <a:pt x="12359" y="24529"/>
                  </a:lnTo>
                  <a:lnTo>
                    <a:pt x="12830" y="24340"/>
                  </a:lnTo>
                  <a:lnTo>
                    <a:pt x="12925" y="24529"/>
                  </a:lnTo>
                  <a:lnTo>
                    <a:pt x="13019" y="24340"/>
                  </a:lnTo>
                  <a:lnTo>
                    <a:pt x="13113" y="24529"/>
                  </a:lnTo>
                  <a:lnTo>
                    <a:pt x="13208" y="24434"/>
                  </a:lnTo>
                  <a:lnTo>
                    <a:pt x="13113" y="24340"/>
                  </a:lnTo>
                  <a:lnTo>
                    <a:pt x="13962" y="24340"/>
                  </a:lnTo>
                  <a:lnTo>
                    <a:pt x="13962" y="24434"/>
                  </a:lnTo>
                  <a:lnTo>
                    <a:pt x="13962" y="24529"/>
                  </a:lnTo>
                  <a:lnTo>
                    <a:pt x="14717" y="24246"/>
                  </a:lnTo>
                  <a:lnTo>
                    <a:pt x="15566" y="24057"/>
                  </a:lnTo>
                  <a:lnTo>
                    <a:pt x="15378" y="23963"/>
                  </a:lnTo>
                  <a:lnTo>
                    <a:pt x="15472" y="23868"/>
                  </a:lnTo>
                  <a:lnTo>
                    <a:pt x="15566" y="23963"/>
                  </a:lnTo>
                  <a:lnTo>
                    <a:pt x="15472" y="23774"/>
                  </a:lnTo>
                  <a:lnTo>
                    <a:pt x="15661" y="23868"/>
                  </a:lnTo>
                  <a:lnTo>
                    <a:pt x="15566" y="24057"/>
                  </a:lnTo>
                  <a:lnTo>
                    <a:pt x="16038" y="23963"/>
                  </a:lnTo>
                  <a:lnTo>
                    <a:pt x="16698" y="23680"/>
                  </a:lnTo>
                  <a:lnTo>
                    <a:pt x="17264" y="23397"/>
                  </a:lnTo>
                  <a:lnTo>
                    <a:pt x="17453" y="23208"/>
                  </a:lnTo>
                  <a:lnTo>
                    <a:pt x="17547" y="23019"/>
                  </a:lnTo>
                  <a:lnTo>
                    <a:pt x="17736" y="23114"/>
                  </a:lnTo>
                  <a:lnTo>
                    <a:pt x="17830" y="23114"/>
                  </a:lnTo>
                  <a:lnTo>
                    <a:pt x="18019" y="23019"/>
                  </a:lnTo>
                  <a:lnTo>
                    <a:pt x="18208" y="22736"/>
                  </a:lnTo>
                  <a:lnTo>
                    <a:pt x="18302" y="22548"/>
                  </a:lnTo>
                  <a:lnTo>
                    <a:pt x="18868" y="22359"/>
                  </a:lnTo>
                  <a:lnTo>
                    <a:pt x="19623" y="22076"/>
                  </a:lnTo>
                  <a:lnTo>
                    <a:pt x="20189" y="21699"/>
                  </a:lnTo>
                  <a:lnTo>
                    <a:pt x="20849" y="21227"/>
                  </a:lnTo>
                  <a:lnTo>
                    <a:pt x="21321" y="20755"/>
                  </a:lnTo>
                  <a:lnTo>
                    <a:pt x="21510" y="20472"/>
                  </a:lnTo>
                  <a:lnTo>
                    <a:pt x="22170" y="19906"/>
                  </a:lnTo>
                  <a:lnTo>
                    <a:pt x="22736" y="19435"/>
                  </a:lnTo>
                  <a:lnTo>
                    <a:pt x="23113" y="18963"/>
                  </a:lnTo>
                  <a:lnTo>
                    <a:pt x="23302" y="18585"/>
                  </a:lnTo>
                  <a:lnTo>
                    <a:pt x="23396" y="18774"/>
                  </a:lnTo>
                  <a:lnTo>
                    <a:pt x="23585" y="18397"/>
                  </a:lnTo>
                  <a:lnTo>
                    <a:pt x="23774" y="18114"/>
                  </a:lnTo>
                  <a:lnTo>
                    <a:pt x="24057" y="17736"/>
                  </a:lnTo>
                  <a:lnTo>
                    <a:pt x="24245" y="17453"/>
                  </a:lnTo>
                  <a:lnTo>
                    <a:pt x="24340" y="17453"/>
                  </a:lnTo>
                  <a:lnTo>
                    <a:pt x="24434" y="17359"/>
                  </a:lnTo>
                  <a:lnTo>
                    <a:pt x="24623" y="16982"/>
                  </a:lnTo>
                  <a:lnTo>
                    <a:pt x="25189" y="16227"/>
                  </a:lnTo>
                  <a:lnTo>
                    <a:pt x="25566" y="15661"/>
                  </a:lnTo>
                  <a:lnTo>
                    <a:pt x="25943" y="15189"/>
                  </a:lnTo>
                  <a:lnTo>
                    <a:pt x="26226" y="14529"/>
                  </a:lnTo>
                  <a:lnTo>
                    <a:pt x="26509" y="13680"/>
                  </a:lnTo>
                  <a:lnTo>
                    <a:pt x="26604" y="13869"/>
                  </a:lnTo>
                  <a:lnTo>
                    <a:pt x="26604" y="13586"/>
                  </a:lnTo>
                  <a:lnTo>
                    <a:pt x="26698" y="13303"/>
                  </a:lnTo>
                  <a:lnTo>
                    <a:pt x="26792" y="13303"/>
                  </a:lnTo>
                  <a:lnTo>
                    <a:pt x="26887" y="13397"/>
                  </a:lnTo>
                  <a:lnTo>
                    <a:pt x="27170" y="12831"/>
                  </a:lnTo>
                  <a:lnTo>
                    <a:pt x="27264" y="12548"/>
                  </a:lnTo>
                  <a:lnTo>
                    <a:pt x="27264" y="12454"/>
                  </a:lnTo>
                  <a:lnTo>
                    <a:pt x="26981" y="12076"/>
                  </a:lnTo>
                  <a:lnTo>
                    <a:pt x="27075" y="12171"/>
                  </a:lnTo>
                  <a:lnTo>
                    <a:pt x="27170" y="12076"/>
                  </a:lnTo>
                  <a:lnTo>
                    <a:pt x="27358" y="12076"/>
                  </a:lnTo>
                  <a:lnTo>
                    <a:pt x="27453" y="12171"/>
                  </a:lnTo>
                  <a:lnTo>
                    <a:pt x="27453" y="11982"/>
                  </a:lnTo>
                  <a:lnTo>
                    <a:pt x="27547" y="11793"/>
                  </a:lnTo>
                  <a:lnTo>
                    <a:pt x="27641" y="11793"/>
                  </a:lnTo>
                  <a:lnTo>
                    <a:pt x="27547" y="11510"/>
                  </a:lnTo>
                  <a:lnTo>
                    <a:pt x="27641" y="11133"/>
                  </a:lnTo>
                  <a:lnTo>
                    <a:pt x="27830" y="10755"/>
                  </a:lnTo>
                  <a:lnTo>
                    <a:pt x="27924" y="10661"/>
                  </a:lnTo>
                  <a:lnTo>
                    <a:pt x="28113" y="10661"/>
                  </a:lnTo>
                  <a:lnTo>
                    <a:pt x="28019" y="10378"/>
                  </a:lnTo>
                  <a:lnTo>
                    <a:pt x="28019" y="10284"/>
                  </a:lnTo>
                  <a:lnTo>
                    <a:pt x="28019" y="10095"/>
                  </a:lnTo>
                  <a:lnTo>
                    <a:pt x="28113" y="10284"/>
                  </a:lnTo>
                  <a:lnTo>
                    <a:pt x="28208" y="10001"/>
                  </a:lnTo>
                  <a:lnTo>
                    <a:pt x="28019" y="10001"/>
                  </a:lnTo>
                  <a:lnTo>
                    <a:pt x="27924" y="9906"/>
                  </a:lnTo>
                  <a:lnTo>
                    <a:pt x="28113" y="9718"/>
                  </a:lnTo>
                  <a:lnTo>
                    <a:pt x="28208" y="9718"/>
                  </a:lnTo>
                  <a:lnTo>
                    <a:pt x="28113" y="9529"/>
                  </a:lnTo>
                  <a:lnTo>
                    <a:pt x="28396" y="9529"/>
                  </a:lnTo>
                  <a:lnTo>
                    <a:pt x="28302" y="9057"/>
                  </a:lnTo>
                  <a:lnTo>
                    <a:pt x="28396" y="9057"/>
                  </a:lnTo>
                  <a:lnTo>
                    <a:pt x="28396" y="8963"/>
                  </a:lnTo>
                  <a:lnTo>
                    <a:pt x="28396" y="8774"/>
                  </a:lnTo>
                  <a:lnTo>
                    <a:pt x="28491" y="8491"/>
                  </a:lnTo>
                  <a:lnTo>
                    <a:pt x="28585" y="8114"/>
                  </a:lnTo>
                  <a:lnTo>
                    <a:pt x="28774" y="8303"/>
                  </a:lnTo>
                  <a:lnTo>
                    <a:pt x="28962" y="7454"/>
                  </a:lnTo>
                  <a:lnTo>
                    <a:pt x="29057" y="6699"/>
                  </a:lnTo>
                  <a:lnTo>
                    <a:pt x="29245" y="5661"/>
                  </a:lnTo>
                  <a:lnTo>
                    <a:pt x="29340" y="4718"/>
                  </a:lnTo>
                  <a:lnTo>
                    <a:pt x="29340" y="4341"/>
                  </a:lnTo>
                  <a:lnTo>
                    <a:pt x="29057" y="4435"/>
                  </a:lnTo>
                  <a:lnTo>
                    <a:pt x="28962" y="4435"/>
                  </a:lnTo>
                  <a:lnTo>
                    <a:pt x="28962" y="4246"/>
                  </a:lnTo>
                  <a:lnTo>
                    <a:pt x="29151" y="4341"/>
                  </a:lnTo>
                  <a:lnTo>
                    <a:pt x="29245" y="4152"/>
                  </a:lnTo>
                  <a:lnTo>
                    <a:pt x="29151" y="4152"/>
                  </a:lnTo>
                  <a:lnTo>
                    <a:pt x="29057" y="3963"/>
                  </a:lnTo>
                  <a:lnTo>
                    <a:pt x="28962" y="3680"/>
                  </a:lnTo>
                  <a:lnTo>
                    <a:pt x="28962" y="3680"/>
                  </a:lnTo>
                  <a:lnTo>
                    <a:pt x="29245" y="3774"/>
                  </a:lnTo>
                  <a:lnTo>
                    <a:pt x="29057" y="3586"/>
                  </a:lnTo>
                  <a:lnTo>
                    <a:pt x="29057" y="3397"/>
                  </a:lnTo>
                  <a:lnTo>
                    <a:pt x="29245" y="3586"/>
                  </a:lnTo>
                  <a:lnTo>
                    <a:pt x="29245" y="3491"/>
                  </a:lnTo>
                  <a:lnTo>
                    <a:pt x="29434" y="3114"/>
                  </a:lnTo>
                  <a:lnTo>
                    <a:pt x="29245" y="2925"/>
                  </a:lnTo>
                  <a:lnTo>
                    <a:pt x="28962" y="2642"/>
                  </a:lnTo>
                  <a:lnTo>
                    <a:pt x="28962" y="2642"/>
                  </a:lnTo>
                  <a:lnTo>
                    <a:pt x="29245" y="2831"/>
                  </a:lnTo>
                  <a:lnTo>
                    <a:pt x="29340" y="2737"/>
                  </a:lnTo>
                  <a:lnTo>
                    <a:pt x="29434" y="2359"/>
                  </a:lnTo>
                  <a:lnTo>
                    <a:pt x="29434" y="2265"/>
                  </a:lnTo>
                  <a:lnTo>
                    <a:pt x="29434" y="2171"/>
                  </a:lnTo>
                  <a:lnTo>
                    <a:pt x="29340" y="2171"/>
                  </a:lnTo>
                  <a:lnTo>
                    <a:pt x="28774" y="944"/>
                  </a:lnTo>
                  <a:lnTo>
                    <a:pt x="28962" y="661"/>
                  </a:lnTo>
                  <a:lnTo>
                    <a:pt x="29057" y="473"/>
                  </a:lnTo>
                  <a:lnTo>
                    <a:pt x="29151" y="473"/>
                  </a:lnTo>
                  <a:lnTo>
                    <a:pt x="28868" y="190"/>
                  </a:lnTo>
                  <a:lnTo>
                    <a:pt x="29057" y="190"/>
                  </a:lnTo>
                  <a:lnTo>
                    <a:pt x="28962"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Google Shape;123;p24"/>
            <p:cNvSpPr/>
            <p:nvPr/>
          </p:nvSpPr>
          <p:spPr>
            <a:xfrm>
              <a:off x="1745175" y="2199475"/>
              <a:ext cx="169825" cy="162775"/>
            </a:xfrm>
            <a:custGeom>
              <a:avLst/>
              <a:gdLst/>
              <a:ahLst/>
              <a:cxnLst/>
              <a:rect l="l" t="t" r="r" b="b"/>
              <a:pathLst>
                <a:path w="6793" h="6511" extrusionOk="0">
                  <a:moveTo>
                    <a:pt x="1038" y="6416"/>
                  </a:moveTo>
                  <a:lnTo>
                    <a:pt x="1038" y="6463"/>
                  </a:lnTo>
                  <a:lnTo>
                    <a:pt x="1038" y="6463"/>
                  </a:lnTo>
                  <a:lnTo>
                    <a:pt x="943" y="6416"/>
                  </a:lnTo>
                  <a:close/>
                  <a:moveTo>
                    <a:pt x="2641" y="1"/>
                  </a:moveTo>
                  <a:lnTo>
                    <a:pt x="2641" y="190"/>
                  </a:lnTo>
                  <a:lnTo>
                    <a:pt x="2641" y="473"/>
                  </a:lnTo>
                  <a:lnTo>
                    <a:pt x="2641" y="567"/>
                  </a:lnTo>
                  <a:lnTo>
                    <a:pt x="2547" y="284"/>
                  </a:lnTo>
                  <a:lnTo>
                    <a:pt x="2547" y="756"/>
                  </a:lnTo>
                  <a:lnTo>
                    <a:pt x="2453" y="284"/>
                  </a:lnTo>
                  <a:lnTo>
                    <a:pt x="2453" y="473"/>
                  </a:lnTo>
                  <a:lnTo>
                    <a:pt x="2453" y="661"/>
                  </a:lnTo>
                  <a:lnTo>
                    <a:pt x="2075" y="1227"/>
                  </a:lnTo>
                  <a:lnTo>
                    <a:pt x="1509" y="2171"/>
                  </a:lnTo>
                  <a:lnTo>
                    <a:pt x="849" y="3114"/>
                  </a:lnTo>
                  <a:lnTo>
                    <a:pt x="377" y="3774"/>
                  </a:lnTo>
                  <a:lnTo>
                    <a:pt x="283" y="4152"/>
                  </a:lnTo>
                  <a:lnTo>
                    <a:pt x="472" y="4246"/>
                  </a:lnTo>
                  <a:lnTo>
                    <a:pt x="472" y="4340"/>
                  </a:lnTo>
                  <a:lnTo>
                    <a:pt x="377" y="4435"/>
                  </a:lnTo>
                  <a:lnTo>
                    <a:pt x="283" y="4435"/>
                  </a:lnTo>
                  <a:lnTo>
                    <a:pt x="566" y="4529"/>
                  </a:lnTo>
                  <a:lnTo>
                    <a:pt x="472" y="4435"/>
                  </a:lnTo>
                  <a:lnTo>
                    <a:pt x="566" y="4435"/>
                  </a:lnTo>
                  <a:lnTo>
                    <a:pt x="849" y="4623"/>
                  </a:lnTo>
                  <a:lnTo>
                    <a:pt x="566" y="4623"/>
                  </a:lnTo>
                  <a:lnTo>
                    <a:pt x="472" y="4812"/>
                  </a:lnTo>
                  <a:lnTo>
                    <a:pt x="377" y="5284"/>
                  </a:lnTo>
                  <a:lnTo>
                    <a:pt x="283" y="5944"/>
                  </a:lnTo>
                  <a:lnTo>
                    <a:pt x="189" y="6133"/>
                  </a:lnTo>
                  <a:lnTo>
                    <a:pt x="0" y="6227"/>
                  </a:lnTo>
                  <a:lnTo>
                    <a:pt x="566" y="6416"/>
                  </a:lnTo>
                  <a:lnTo>
                    <a:pt x="1038" y="6494"/>
                  </a:lnTo>
                  <a:lnTo>
                    <a:pt x="1038" y="6494"/>
                  </a:lnTo>
                  <a:lnTo>
                    <a:pt x="1038" y="6510"/>
                  </a:lnTo>
                  <a:lnTo>
                    <a:pt x="1051" y="6497"/>
                  </a:lnTo>
                  <a:lnTo>
                    <a:pt x="1051" y="6497"/>
                  </a:lnTo>
                  <a:lnTo>
                    <a:pt x="1132" y="6510"/>
                  </a:lnTo>
                  <a:lnTo>
                    <a:pt x="1069" y="6479"/>
                  </a:lnTo>
                  <a:lnTo>
                    <a:pt x="1069" y="6479"/>
                  </a:lnTo>
                  <a:lnTo>
                    <a:pt x="1132" y="6416"/>
                  </a:lnTo>
                  <a:lnTo>
                    <a:pt x="1226" y="6133"/>
                  </a:lnTo>
                  <a:lnTo>
                    <a:pt x="1226" y="5944"/>
                  </a:lnTo>
                  <a:lnTo>
                    <a:pt x="1038" y="5755"/>
                  </a:lnTo>
                  <a:lnTo>
                    <a:pt x="1415" y="5755"/>
                  </a:lnTo>
                  <a:lnTo>
                    <a:pt x="1321" y="5661"/>
                  </a:lnTo>
                  <a:lnTo>
                    <a:pt x="1415" y="5661"/>
                  </a:lnTo>
                  <a:lnTo>
                    <a:pt x="1604" y="5755"/>
                  </a:lnTo>
                  <a:lnTo>
                    <a:pt x="1415" y="5567"/>
                  </a:lnTo>
                  <a:lnTo>
                    <a:pt x="1038" y="5189"/>
                  </a:lnTo>
                  <a:lnTo>
                    <a:pt x="1226" y="5284"/>
                  </a:lnTo>
                  <a:lnTo>
                    <a:pt x="1604" y="5378"/>
                  </a:lnTo>
                  <a:lnTo>
                    <a:pt x="2264" y="3491"/>
                  </a:lnTo>
                  <a:lnTo>
                    <a:pt x="3019" y="1605"/>
                  </a:lnTo>
                  <a:lnTo>
                    <a:pt x="3019" y="1888"/>
                  </a:lnTo>
                  <a:lnTo>
                    <a:pt x="3113" y="1699"/>
                  </a:lnTo>
                  <a:lnTo>
                    <a:pt x="3113" y="1888"/>
                  </a:lnTo>
                  <a:lnTo>
                    <a:pt x="3302" y="1699"/>
                  </a:lnTo>
                  <a:lnTo>
                    <a:pt x="3208" y="1888"/>
                  </a:lnTo>
                  <a:lnTo>
                    <a:pt x="3302" y="1982"/>
                  </a:lnTo>
                  <a:lnTo>
                    <a:pt x="3585" y="2076"/>
                  </a:lnTo>
                  <a:lnTo>
                    <a:pt x="3962" y="2171"/>
                  </a:lnTo>
                  <a:lnTo>
                    <a:pt x="4340" y="1982"/>
                  </a:lnTo>
                  <a:lnTo>
                    <a:pt x="4151" y="2171"/>
                  </a:lnTo>
                  <a:lnTo>
                    <a:pt x="4151" y="2359"/>
                  </a:lnTo>
                  <a:lnTo>
                    <a:pt x="4151" y="2454"/>
                  </a:lnTo>
                  <a:lnTo>
                    <a:pt x="4245" y="2548"/>
                  </a:lnTo>
                  <a:lnTo>
                    <a:pt x="4623" y="2548"/>
                  </a:lnTo>
                  <a:lnTo>
                    <a:pt x="4811" y="2359"/>
                  </a:lnTo>
                  <a:lnTo>
                    <a:pt x="5000" y="2642"/>
                  </a:lnTo>
                  <a:lnTo>
                    <a:pt x="5283" y="3020"/>
                  </a:lnTo>
                  <a:lnTo>
                    <a:pt x="5755" y="3208"/>
                  </a:lnTo>
                  <a:lnTo>
                    <a:pt x="6132" y="3208"/>
                  </a:lnTo>
                  <a:lnTo>
                    <a:pt x="6038" y="3397"/>
                  </a:lnTo>
                  <a:lnTo>
                    <a:pt x="6038" y="3586"/>
                  </a:lnTo>
                  <a:lnTo>
                    <a:pt x="6132" y="3680"/>
                  </a:lnTo>
                  <a:lnTo>
                    <a:pt x="6321" y="3680"/>
                  </a:lnTo>
                  <a:lnTo>
                    <a:pt x="6698" y="3586"/>
                  </a:lnTo>
                  <a:lnTo>
                    <a:pt x="6698" y="3869"/>
                  </a:lnTo>
                  <a:lnTo>
                    <a:pt x="6509" y="3963"/>
                  </a:lnTo>
                  <a:lnTo>
                    <a:pt x="6509" y="3963"/>
                  </a:lnTo>
                  <a:lnTo>
                    <a:pt x="6792" y="3869"/>
                  </a:lnTo>
                  <a:lnTo>
                    <a:pt x="6792" y="3491"/>
                  </a:lnTo>
                  <a:lnTo>
                    <a:pt x="6698" y="3397"/>
                  </a:lnTo>
                  <a:lnTo>
                    <a:pt x="6509" y="3586"/>
                  </a:lnTo>
                  <a:lnTo>
                    <a:pt x="6509" y="3586"/>
                  </a:lnTo>
                  <a:lnTo>
                    <a:pt x="6604" y="3303"/>
                  </a:lnTo>
                  <a:lnTo>
                    <a:pt x="6604" y="3114"/>
                  </a:lnTo>
                  <a:lnTo>
                    <a:pt x="6509" y="3020"/>
                  </a:lnTo>
                  <a:lnTo>
                    <a:pt x="6226" y="3020"/>
                  </a:lnTo>
                  <a:lnTo>
                    <a:pt x="5849" y="3114"/>
                  </a:lnTo>
                  <a:lnTo>
                    <a:pt x="5849" y="3114"/>
                  </a:lnTo>
                  <a:lnTo>
                    <a:pt x="5943" y="2831"/>
                  </a:lnTo>
                  <a:lnTo>
                    <a:pt x="5943" y="2925"/>
                  </a:lnTo>
                  <a:lnTo>
                    <a:pt x="6132" y="2548"/>
                  </a:lnTo>
                  <a:lnTo>
                    <a:pt x="5660" y="2359"/>
                  </a:lnTo>
                  <a:lnTo>
                    <a:pt x="5283" y="2171"/>
                  </a:lnTo>
                  <a:lnTo>
                    <a:pt x="4906" y="2171"/>
                  </a:lnTo>
                  <a:lnTo>
                    <a:pt x="4906" y="1699"/>
                  </a:lnTo>
                  <a:lnTo>
                    <a:pt x="5094" y="1322"/>
                  </a:lnTo>
                  <a:lnTo>
                    <a:pt x="4717" y="1605"/>
                  </a:lnTo>
                  <a:lnTo>
                    <a:pt x="4811" y="1322"/>
                  </a:lnTo>
                  <a:lnTo>
                    <a:pt x="4811" y="1322"/>
                  </a:lnTo>
                  <a:lnTo>
                    <a:pt x="4717" y="1416"/>
                  </a:lnTo>
                  <a:lnTo>
                    <a:pt x="4434" y="1605"/>
                  </a:lnTo>
                  <a:lnTo>
                    <a:pt x="4623" y="1322"/>
                  </a:lnTo>
                  <a:lnTo>
                    <a:pt x="4623" y="1227"/>
                  </a:lnTo>
                  <a:lnTo>
                    <a:pt x="4528" y="1133"/>
                  </a:lnTo>
                  <a:lnTo>
                    <a:pt x="4340" y="1322"/>
                  </a:lnTo>
                  <a:lnTo>
                    <a:pt x="4340" y="1510"/>
                  </a:lnTo>
                  <a:lnTo>
                    <a:pt x="4245" y="1322"/>
                  </a:lnTo>
                  <a:lnTo>
                    <a:pt x="4151" y="1227"/>
                  </a:lnTo>
                  <a:lnTo>
                    <a:pt x="3868" y="944"/>
                  </a:lnTo>
                  <a:lnTo>
                    <a:pt x="3208" y="567"/>
                  </a:lnTo>
                  <a:lnTo>
                    <a:pt x="2925" y="378"/>
                  </a:lnTo>
                  <a:lnTo>
                    <a:pt x="2736"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4" name="Google Shape;124;p24"/>
          <p:cNvSpPr/>
          <p:nvPr/>
        </p:nvSpPr>
        <p:spPr>
          <a:xfrm>
            <a:off x="2497627" y="2497075"/>
            <a:ext cx="1442481"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5" name="Google Shape;125;p24"/>
          <p:cNvSpPr/>
          <p:nvPr/>
        </p:nvSpPr>
        <p:spPr>
          <a:xfrm>
            <a:off x="4045614" y="719848"/>
            <a:ext cx="1052762" cy="922444"/>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3000"/>
              <a:t>Problem Overview</a:t>
            </a:r>
            <a:endParaRPr sz="3000"/>
          </a:p>
        </p:txBody>
      </p:sp>
      <p:sp>
        <p:nvSpPr>
          <p:cNvPr id="131" name="Google Shape;131;p25"/>
          <p:cNvSpPr txBox="1"/>
          <p:nvPr/>
        </p:nvSpPr>
        <p:spPr>
          <a:xfrm>
            <a:off x="168825" y="4021525"/>
            <a:ext cx="8745000" cy="756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000">
                <a:solidFill>
                  <a:srgbClr val="FFFFFF"/>
                </a:solidFill>
                <a:latin typeface="Walter Turncoat"/>
                <a:ea typeface="Walter Turncoat"/>
                <a:cs typeface="Walter Turncoat"/>
                <a:sym typeface="Walter Turncoat"/>
              </a:rPr>
              <a:t>Given a natural scene image, objective is to detect “salient” regions.</a:t>
            </a:r>
            <a:endParaRPr sz="2000">
              <a:solidFill>
                <a:srgbClr val="FFFFFF"/>
              </a:solidFill>
              <a:latin typeface="Walter Turncoat"/>
              <a:ea typeface="Walter Turncoat"/>
              <a:cs typeface="Walter Turncoat"/>
              <a:sym typeface="Walter Turncoat"/>
            </a:endParaRPr>
          </a:p>
        </p:txBody>
      </p:sp>
      <p:pic>
        <p:nvPicPr>
          <p:cNvPr id="132" name="Google Shape;132;p25"/>
          <p:cNvPicPr preferRelativeResize="0"/>
          <p:nvPr/>
        </p:nvPicPr>
        <p:blipFill>
          <a:blip r:embed="rId3">
            <a:alphaModFix/>
          </a:blip>
          <a:stretch>
            <a:fillRect/>
          </a:stretch>
        </p:blipFill>
        <p:spPr>
          <a:xfrm>
            <a:off x="1913150" y="968825"/>
            <a:ext cx="5543550" cy="2933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Method overview</a:t>
            </a:r>
            <a:endParaRPr sz="3000"/>
          </a:p>
        </p:txBody>
      </p:sp>
      <p:sp>
        <p:nvSpPr>
          <p:cNvPr id="138" name="Google Shape;138;p26"/>
          <p:cNvSpPr txBox="1"/>
          <p:nvPr/>
        </p:nvSpPr>
        <p:spPr>
          <a:xfrm>
            <a:off x="228625" y="3016300"/>
            <a:ext cx="8562900" cy="2014500"/>
          </a:xfrm>
          <a:prstGeom prst="rect">
            <a:avLst/>
          </a:prstGeom>
          <a:noFill/>
          <a:ln>
            <a:noFill/>
          </a:ln>
        </p:spPr>
        <p:txBody>
          <a:bodyPr spcFirstLastPara="1" wrap="square" lIns="91425" tIns="91425" rIns="91425" bIns="91425" anchor="t" anchorCtr="0">
            <a:noAutofit/>
          </a:bodyPr>
          <a:lstStyle/>
          <a:p>
            <a:pPr marL="457200" lvl="0" indent="-355600" rtl="0">
              <a:spcBef>
                <a:spcPts val="0"/>
              </a:spcBef>
              <a:spcAft>
                <a:spcPts val="0"/>
              </a:spcAft>
              <a:buClr>
                <a:srgbClr val="FFFFFF"/>
              </a:buClr>
              <a:buSzPts val="2000"/>
              <a:buFont typeface="Walter Turncoat"/>
              <a:buAutoNum type="arabicPeriod"/>
            </a:pPr>
            <a:r>
              <a:rPr lang="en" sz="2000">
                <a:solidFill>
                  <a:srgbClr val="FFFFFF"/>
                </a:solidFill>
                <a:latin typeface="Walter Turncoat"/>
                <a:ea typeface="Walter Turncoat"/>
                <a:cs typeface="Walter Turncoat"/>
                <a:sym typeface="Walter Turncoat"/>
              </a:rPr>
              <a:t>Superpixels are generated using slic segmentation algorithm</a:t>
            </a:r>
            <a:endParaRPr sz="2000">
              <a:solidFill>
                <a:srgbClr val="FFFFFF"/>
              </a:solidFill>
              <a:latin typeface="Walter Turncoat"/>
              <a:ea typeface="Walter Turncoat"/>
              <a:cs typeface="Walter Turncoat"/>
              <a:sym typeface="Walter Turncoat"/>
            </a:endParaRPr>
          </a:p>
          <a:p>
            <a:pPr marL="457200" lvl="0" indent="-355600" rtl="0">
              <a:spcBef>
                <a:spcPts val="0"/>
              </a:spcBef>
              <a:spcAft>
                <a:spcPts val="0"/>
              </a:spcAft>
              <a:buClr>
                <a:srgbClr val="FFFFFF"/>
              </a:buClr>
              <a:buSzPts val="2000"/>
              <a:buFont typeface="Walter Turncoat"/>
              <a:buAutoNum type="arabicPeriod"/>
            </a:pPr>
            <a:r>
              <a:rPr lang="en" sz="2000">
                <a:solidFill>
                  <a:srgbClr val="FFFFFF"/>
                </a:solidFill>
                <a:latin typeface="Walter Turncoat"/>
                <a:ea typeface="Walter Turncoat"/>
                <a:cs typeface="Walter Turncoat"/>
                <a:sym typeface="Walter Turncoat"/>
              </a:rPr>
              <a:t>Saliency detection specific Hand-crafted representations are obtained</a:t>
            </a:r>
            <a:endParaRPr sz="2000">
              <a:solidFill>
                <a:srgbClr val="FFFFFF"/>
              </a:solidFill>
              <a:latin typeface="Walter Turncoat"/>
              <a:ea typeface="Walter Turncoat"/>
              <a:cs typeface="Walter Turncoat"/>
              <a:sym typeface="Walter Turncoat"/>
            </a:endParaRPr>
          </a:p>
          <a:p>
            <a:pPr marL="457200" lvl="0" indent="-355600" rtl="0">
              <a:spcBef>
                <a:spcPts val="0"/>
              </a:spcBef>
              <a:spcAft>
                <a:spcPts val="0"/>
              </a:spcAft>
              <a:buClr>
                <a:srgbClr val="FFFFFF"/>
              </a:buClr>
              <a:buSzPts val="2000"/>
              <a:buFont typeface="Walter Turncoat"/>
              <a:buAutoNum type="arabicPeriod"/>
            </a:pPr>
            <a:r>
              <a:rPr lang="en" sz="2000">
                <a:solidFill>
                  <a:srgbClr val="FFFFFF"/>
                </a:solidFill>
                <a:latin typeface="Walter Turncoat"/>
                <a:ea typeface="Walter Turncoat"/>
                <a:cs typeface="Walter Turncoat"/>
                <a:sym typeface="Walter Turncoat"/>
              </a:rPr>
              <a:t>Per superpixel binary classification is done using shallow CNN</a:t>
            </a:r>
            <a:endParaRPr sz="2000">
              <a:solidFill>
                <a:srgbClr val="FFFFFF"/>
              </a:solidFill>
              <a:latin typeface="Walter Turncoat"/>
              <a:ea typeface="Walter Turncoat"/>
              <a:cs typeface="Walter Turncoat"/>
              <a:sym typeface="Walter Turncoat"/>
            </a:endParaRPr>
          </a:p>
        </p:txBody>
      </p:sp>
      <p:pic>
        <p:nvPicPr>
          <p:cNvPr id="139" name="Google Shape;139;p26"/>
          <p:cNvPicPr preferRelativeResize="0"/>
          <p:nvPr/>
        </p:nvPicPr>
        <p:blipFill>
          <a:blip r:embed="rId3">
            <a:alphaModFix/>
          </a:blip>
          <a:stretch>
            <a:fillRect/>
          </a:stretch>
        </p:blipFill>
        <p:spPr>
          <a:xfrm>
            <a:off x="195250" y="1274363"/>
            <a:ext cx="8629650" cy="1457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SLIC superpixel generation</a:t>
            </a:r>
            <a:endParaRPr sz="3000"/>
          </a:p>
        </p:txBody>
      </p:sp>
      <p:pic>
        <p:nvPicPr>
          <p:cNvPr id="145" name="Google Shape;145;p27"/>
          <p:cNvPicPr preferRelativeResize="0"/>
          <p:nvPr/>
        </p:nvPicPr>
        <p:blipFill>
          <a:blip r:embed="rId3">
            <a:alphaModFix/>
          </a:blip>
          <a:stretch>
            <a:fillRect/>
          </a:stretch>
        </p:blipFill>
        <p:spPr>
          <a:xfrm>
            <a:off x="6522224" y="1413010"/>
            <a:ext cx="2578275" cy="1877290"/>
          </a:xfrm>
          <a:prstGeom prst="rect">
            <a:avLst/>
          </a:prstGeom>
          <a:noFill/>
          <a:ln>
            <a:noFill/>
          </a:ln>
        </p:spPr>
      </p:pic>
      <p:pic>
        <p:nvPicPr>
          <p:cNvPr id="146" name="Google Shape;146;p27"/>
          <p:cNvPicPr preferRelativeResize="0"/>
          <p:nvPr/>
        </p:nvPicPr>
        <p:blipFill>
          <a:blip r:embed="rId4">
            <a:alphaModFix/>
          </a:blip>
          <a:stretch>
            <a:fillRect/>
          </a:stretch>
        </p:blipFill>
        <p:spPr>
          <a:xfrm>
            <a:off x="3448139" y="1202662"/>
            <a:ext cx="2302150" cy="2298000"/>
          </a:xfrm>
          <a:prstGeom prst="rect">
            <a:avLst/>
          </a:prstGeom>
          <a:noFill/>
          <a:ln>
            <a:noFill/>
          </a:ln>
        </p:spPr>
      </p:pic>
      <p:pic>
        <p:nvPicPr>
          <p:cNvPr id="147" name="Google Shape;147;p27"/>
          <p:cNvPicPr preferRelativeResize="0"/>
          <p:nvPr/>
        </p:nvPicPr>
        <p:blipFill>
          <a:blip r:embed="rId5">
            <a:alphaModFix/>
          </a:blip>
          <a:stretch>
            <a:fillRect/>
          </a:stretch>
        </p:blipFill>
        <p:spPr>
          <a:xfrm>
            <a:off x="97948" y="1414483"/>
            <a:ext cx="2578275" cy="1874375"/>
          </a:xfrm>
          <a:prstGeom prst="rect">
            <a:avLst/>
          </a:prstGeom>
          <a:noFill/>
          <a:ln>
            <a:noFill/>
          </a:ln>
        </p:spPr>
      </p:pic>
      <p:sp>
        <p:nvSpPr>
          <p:cNvPr id="148" name="Google Shape;148;p27"/>
          <p:cNvSpPr/>
          <p:nvPr/>
        </p:nvSpPr>
        <p:spPr>
          <a:xfrm>
            <a:off x="2808525" y="2085525"/>
            <a:ext cx="517200" cy="462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Google Shape;149;p27"/>
          <p:cNvSpPr/>
          <p:nvPr/>
        </p:nvSpPr>
        <p:spPr>
          <a:xfrm>
            <a:off x="5894475" y="2118900"/>
            <a:ext cx="517200" cy="4626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150" name="Google Shape;150;p27"/>
          <p:cNvPicPr preferRelativeResize="0"/>
          <p:nvPr/>
        </p:nvPicPr>
        <p:blipFill>
          <a:blip r:embed="rId6">
            <a:alphaModFix/>
          </a:blip>
          <a:stretch>
            <a:fillRect/>
          </a:stretch>
        </p:blipFill>
        <p:spPr>
          <a:xfrm>
            <a:off x="3185775" y="3668527"/>
            <a:ext cx="2826900" cy="130534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8"/>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Superpixel representations</a:t>
            </a:r>
            <a:endParaRPr sz="3000"/>
          </a:p>
        </p:txBody>
      </p:sp>
      <p:pic>
        <p:nvPicPr>
          <p:cNvPr id="156" name="Google Shape;156;p28"/>
          <p:cNvPicPr preferRelativeResize="0"/>
          <p:nvPr/>
        </p:nvPicPr>
        <p:blipFill>
          <a:blip r:embed="rId3">
            <a:alphaModFix/>
          </a:blip>
          <a:stretch>
            <a:fillRect/>
          </a:stretch>
        </p:blipFill>
        <p:spPr>
          <a:xfrm>
            <a:off x="642830" y="947526"/>
            <a:ext cx="2386697" cy="1465538"/>
          </a:xfrm>
          <a:prstGeom prst="rect">
            <a:avLst/>
          </a:prstGeom>
          <a:noFill/>
          <a:ln>
            <a:noFill/>
          </a:ln>
        </p:spPr>
      </p:pic>
      <p:pic>
        <p:nvPicPr>
          <p:cNvPr id="157" name="Google Shape;157;p28"/>
          <p:cNvPicPr preferRelativeResize="0"/>
          <p:nvPr/>
        </p:nvPicPr>
        <p:blipFill>
          <a:blip r:embed="rId4">
            <a:alphaModFix/>
          </a:blip>
          <a:stretch>
            <a:fillRect/>
          </a:stretch>
        </p:blipFill>
        <p:spPr>
          <a:xfrm>
            <a:off x="426638" y="2545269"/>
            <a:ext cx="2928250" cy="280482"/>
          </a:xfrm>
          <a:prstGeom prst="rect">
            <a:avLst/>
          </a:prstGeom>
          <a:noFill/>
          <a:ln>
            <a:noFill/>
          </a:ln>
        </p:spPr>
      </p:pic>
      <p:pic>
        <p:nvPicPr>
          <p:cNvPr id="158" name="Google Shape;158;p28"/>
          <p:cNvPicPr preferRelativeResize="0"/>
          <p:nvPr/>
        </p:nvPicPr>
        <p:blipFill>
          <a:blip r:embed="rId5">
            <a:alphaModFix/>
          </a:blip>
          <a:stretch>
            <a:fillRect/>
          </a:stretch>
        </p:blipFill>
        <p:spPr>
          <a:xfrm>
            <a:off x="5949158" y="923275"/>
            <a:ext cx="2565729" cy="1465550"/>
          </a:xfrm>
          <a:prstGeom prst="rect">
            <a:avLst/>
          </a:prstGeom>
          <a:noFill/>
          <a:ln>
            <a:noFill/>
          </a:ln>
        </p:spPr>
      </p:pic>
      <p:pic>
        <p:nvPicPr>
          <p:cNvPr id="159" name="Google Shape;159;p28"/>
          <p:cNvPicPr preferRelativeResize="0"/>
          <p:nvPr/>
        </p:nvPicPr>
        <p:blipFill>
          <a:blip r:embed="rId6">
            <a:alphaModFix/>
          </a:blip>
          <a:stretch>
            <a:fillRect/>
          </a:stretch>
        </p:blipFill>
        <p:spPr>
          <a:xfrm>
            <a:off x="5789138" y="2524750"/>
            <a:ext cx="2928225" cy="280475"/>
          </a:xfrm>
          <a:prstGeom prst="rect">
            <a:avLst/>
          </a:prstGeom>
          <a:noFill/>
          <a:ln>
            <a:noFill/>
          </a:ln>
        </p:spPr>
      </p:pic>
      <p:pic>
        <p:nvPicPr>
          <p:cNvPr id="160" name="Google Shape;160;p28"/>
          <p:cNvPicPr preferRelativeResize="0"/>
          <p:nvPr/>
        </p:nvPicPr>
        <p:blipFill>
          <a:blip r:embed="rId7">
            <a:alphaModFix/>
          </a:blip>
          <a:stretch>
            <a:fillRect/>
          </a:stretch>
        </p:blipFill>
        <p:spPr>
          <a:xfrm>
            <a:off x="2718088" y="2957950"/>
            <a:ext cx="3539469" cy="1870200"/>
          </a:xfrm>
          <a:prstGeom prst="rect">
            <a:avLst/>
          </a:prstGeom>
          <a:noFill/>
          <a:ln>
            <a:noFill/>
          </a:ln>
        </p:spPr>
      </p:pic>
      <p:sp>
        <p:nvSpPr>
          <p:cNvPr id="161" name="Google Shape;161;p28"/>
          <p:cNvSpPr/>
          <p:nvPr/>
        </p:nvSpPr>
        <p:spPr>
          <a:xfrm rot="10800000" flipH="1">
            <a:off x="1414513" y="3152250"/>
            <a:ext cx="952500" cy="789300"/>
          </a:xfrm>
          <a:prstGeom prst="bentArrow">
            <a:avLst>
              <a:gd name="adj1" fmla="val 25000"/>
              <a:gd name="adj2" fmla="val 25000"/>
              <a:gd name="adj3" fmla="val 25000"/>
              <a:gd name="adj4" fmla="val 4375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Google Shape;162;p28"/>
          <p:cNvSpPr/>
          <p:nvPr/>
        </p:nvSpPr>
        <p:spPr>
          <a:xfrm rot="5400000" flipH="1">
            <a:off x="6819675" y="3070675"/>
            <a:ext cx="824700" cy="762000"/>
          </a:xfrm>
          <a:prstGeom prst="bentArrow">
            <a:avLst>
              <a:gd name="adj1" fmla="val 25000"/>
              <a:gd name="adj2" fmla="val 25000"/>
              <a:gd name="adj3" fmla="val 25000"/>
              <a:gd name="adj4" fmla="val 4375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Classification using shallow CNN</a:t>
            </a:r>
            <a:endParaRPr sz="3000"/>
          </a:p>
        </p:txBody>
      </p:sp>
      <p:pic>
        <p:nvPicPr>
          <p:cNvPr id="168" name="Google Shape;168;p29"/>
          <p:cNvPicPr preferRelativeResize="0"/>
          <p:nvPr/>
        </p:nvPicPr>
        <p:blipFill>
          <a:blip r:embed="rId3">
            <a:alphaModFix/>
          </a:blip>
          <a:stretch>
            <a:fillRect/>
          </a:stretch>
        </p:blipFill>
        <p:spPr>
          <a:xfrm>
            <a:off x="1132861" y="1111472"/>
            <a:ext cx="6878276" cy="2920550"/>
          </a:xfrm>
          <a:prstGeom prst="rect">
            <a:avLst/>
          </a:prstGeom>
          <a:noFill/>
          <a:ln>
            <a:noFill/>
          </a:ln>
        </p:spPr>
      </p:pic>
      <p:sp>
        <p:nvSpPr>
          <p:cNvPr id="169" name="Google Shape;169;p29"/>
          <p:cNvSpPr txBox="1"/>
          <p:nvPr/>
        </p:nvSpPr>
        <p:spPr>
          <a:xfrm>
            <a:off x="270125" y="4254350"/>
            <a:ext cx="8598600" cy="731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000">
                <a:solidFill>
                  <a:srgbClr val="FFFFFF"/>
                </a:solidFill>
                <a:latin typeface="Walter Turncoat"/>
                <a:ea typeface="Walter Turncoat"/>
                <a:cs typeface="Walter Turncoat"/>
                <a:sym typeface="Walter Turncoat"/>
              </a:rPr>
              <a:t>Total number of parameters: </a:t>
            </a:r>
            <a:r>
              <a:rPr lang="en" sz="2000" b="1">
                <a:solidFill>
                  <a:srgbClr val="FFFFFF"/>
                </a:solidFill>
                <a:latin typeface="Walter Turncoat"/>
                <a:ea typeface="Walter Turncoat"/>
                <a:cs typeface="Walter Turncoat"/>
                <a:sym typeface="Walter Turncoat"/>
              </a:rPr>
              <a:t>5,233</a:t>
            </a:r>
            <a:endParaRPr sz="2000" b="1">
              <a:solidFill>
                <a:srgbClr val="FFFFFF"/>
              </a:solidFill>
              <a:latin typeface="Walter Turncoat"/>
              <a:ea typeface="Walter Turncoat"/>
              <a:cs typeface="Walter Turncoat"/>
              <a:sym typeface="Walter Turncoat"/>
            </a:endParaRPr>
          </a:p>
          <a:p>
            <a:pPr marL="0" lvl="0" indent="0">
              <a:spcBef>
                <a:spcPts val="0"/>
              </a:spcBef>
              <a:spcAft>
                <a:spcPts val="0"/>
              </a:spcAft>
              <a:buNone/>
            </a:pPr>
            <a:r>
              <a:rPr lang="en" sz="2000">
                <a:solidFill>
                  <a:srgbClr val="FFFFFF"/>
                </a:solidFill>
                <a:latin typeface="Walter Turncoat"/>
                <a:ea typeface="Walter Turncoat"/>
                <a:cs typeface="Walter Turncoat"/>
                <a:sym typeface="Walter Turncoat"/>
              </a:rPr>
              <a:t>Total Number of parameters in conv layers of vgg-16: </a:t>
            </a:r>
            <a:r>
              <a:rPr lang="en" sz="2000" b="1">
                <a:solidFill>
                  <a:srgbClr val="FFFFFF"/>
                </a:solidFill>
                <a:latin typeface="Walter Turncoat"/>
                <a:ea typeface="Walter Turncoat"/>
                <a:cs typeface="Walter Turncoat"/>
                <a:sym typeface="Walter Turncoat"/>
              </a:rPr>
              <a:t>14,714,688</a:t>
            </a:r>
            <a:r>
              <a:rPr lang="en" sz="2000">
                <a:solidFill>
                  <a:srgbClr val="FFFFFF"/>
                </a:solidFill>
                <a:latin typeface="Walter Turncoat"/>
                <a:ea typeface="Walter Turncoat"/>
                <a:cs typeface="Walter Turncoat"/>
                <a:sym typeface="Walter Turncoat"/>
              </a:rPr>
              <a:t> </a:t>
            </a:r>
            <a:endParaRPr sz="2000">
              <a:solidFill>
                <a:srgbClr val="FFFFFF"/>
              </a:solidFill>
              <a:latin typeface="Walter Turncoat"/>
              <a:ea typeface="Walter Turncoat"/>
              <a:cs typeface="Walter Turncoat"/>
              <a:sym typeface="Walter Turnco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Results</a:t>
            </a:r>
            <a:endParaRPr sz="3000"/>
          </a:p>
        </p:txBody>
      </p:sp>
      <p:pic>
        <p:nvPicPr>
          <p:cNvPr id="175" name="Google Shape;175;p30"/>
          <p:cNvPicPr preferRelativeResize="0"/>
          <p:nvPr/>
        </p:nvPicPr>
        <p:blipFill>
          <a:blip r:embed="rId3">
            <a:alphaModFix/>
          </a:blip>
          <a:stretch>
            <a:fillRect/>
          </a:stretch>
        </p:blipFill>
        <p:spPr>
          <a:xfrm>
            <a:off x="1858738" y="945500"/>
            <a:ext cx="5426525" cy="3983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1"/>
          <p:cNvSpPr txBox="1">
            <a:spLocks noGrp="1"/>
          </p:cNvSpPr>
          <p:nvPr>
            <p:ph type="ctrTitle"/>
          </p:nvPr>
        </p:nvSpPr>
        <p:spPr>
          <a:xfrm>
            <a:off x="685800" y="-12"/>
            <a:ext cx="77724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a:t>Conclusions</a:t>
            </a:r>
            <a:endParaRPr sz="3000"/>
          </a:p>
        </p:txBody>
      </p:sp>
      <p:sp>
        <p:nvSpPr>
          <p:cNvPr id="181" name="Google Shape;181;p31"/>
          <p:cNvSpPr txBox="1"/>
          <p:nvPr/>
        </p:nvSpPr>
        <p:spPr>
          <a:xfrm>
            <a:off x="64350" y="832525"/>
            <a:ext cx="4527600" cy="3591000"/>
          </a:xfrm>
          <a:prstGeom prst="rect">
            <a:avLst/>
          </a:prstGeom>
          <a:noFill/>
          <a:ln>
            <a:noFill/>
          </a:ln>
        </p:spPr>
        <p:txBody>
          <a:bodyPr spcFirstLastPara="1" wrap="square" lIns="91425" tIns="91425" rIns="91425" bIns="91425" anchor="t" anchorCtr="0">
            <a:noAutofit/>
          </a:bodyPr>
          <a:lstStyle/>
          <a:p>
            <a:pPr marL="457200" lvl="0" indent="-336550" rtl="0">
              <a:spcBef>
                <a:spcPts val="0"/>
              </a:spcBef>
              <a:spcAft>
                <a:spcPts val="0"/>
              </a:spcAft>
              <a:buClr>
                <a:srgbClr val="FFFFFF"/>
              </a:buClr>
              <a:buSzPts val="1700"/>
              <a:buFont typeface="Walter Turncoat"/>
              <a:buAutoNum type="arabicPeriod"/>
            </a:pPr>
            <a:r>
              <a:rPr lang="en" sz="1700">
                <a:solidFill>
                  <a:srgbClr val="FFFFFF"/>
                </a:solidFill>
                <a:latin typeface="Walter Turncoat"/>
                <a:ea typeface="Walter Turncoat"/>
                <a:cs typeface="Walter Turncoat"/>
                <a:sym typeface="Walter Turncoat"/>
              </a:rPr>
              <a:t>Hand-crafted features capturing </a:t>
            </a:r>
            <a:r>
              <a:rPr lang="en" sz="1700" b="1">
                <a:solidFill>
                  <a:srgbClr val="FFFFFF"/>
                </a:solidFill>
                <a:latin typeface="Walter Turncoat"/>
                <a:ea typeface="Walter Turncoat"/>
                <a:cs typeface="Walter Turncoat"/>
                <a:sym typeface="Walter Turncoat"/>
              </a:rPr>
              <a:t>global spatial context</a:t>
            </a:r>
            <a:r>
              <a:rPr lang="en" sz="1700">
                <a:solidFill>
                  <a:srgbClr val="FFFFFF"/>
                </a:solidFill>
                <a:latin typeface="Walter Turncoat"/>
                <a:ea typeface="Walter Turncoat"/>
                <a:cs typeface="Walter Turncoat"/>
                <a:sym typeface="Walter Turncoat"/>
              </a:rPr>
              <a:t> at superpixel level along with CNN classifier shows decent performance for saliency detection in images.</a:t>
            </a:r>
            <a:endParaRPr sz="1700">
              <a:solidFill>
                <a:srgbClr val="FFFFFF"/>
              </a:solidFill>
              <a:latin typeface="Walter Turncoat"/>
              <a:ea typeface="Walter Turncoat"/>
              <a:cs typeface="Walter Turncoat"/>
              <a:sym typeface="Walter Turncoat"/>
            </a:endParaRPr>
          </a:p>
          <a:p>
            <a:pPr marL="457200" lvl="0" indent="-336550" rtl="0">
              <a:spcBef>
                <a:spcPts val="0"/>
              </a:spcBef>
              <a:spcAft>
                <a:spcPts val="0"/>
              </a:spcAft>
              <a:buClr>
                <a:srgbClr val="FFFFFF"/>
              </a:buClr>
              <a:buSzPts val="1700"/>
              <a:buFont typeface="Walter Turncoat"/>
              <a:buAutoNum type="arabicPeriod"/>
            </a:pPr>
            <a:r>
              <a:rPr lang="en" sz="1700">
                <a:solidFill>
                  <a:srgbClr val="FFFFFF"/>
                </a:solidFill>
                <a:latin typeface="Walter Turncoat"/>
                <a:ea typeface="Walter Turncoat"/>
                <a:cs typeface="Walter Turncoat"/>
                <a:sym typeface="Walter Turncoat"/>
              </a:rPr>
              <a:t>Superpixel-CNN based approach does not require large training data and number of parameters in CNN are in </a:t>
            </a:r>
            <a:r>
              <a:rPr lang="en" sz="1700" b="1">
                <a:solidFill>
                  <a:srgbClr val="FFFFFF"/>
                </a:solidFill>
                <a:latin typeface="Walter Turncoat"/>
                <a:ea typeface="Walter Turncoat"/>
                <a:cs typeface="Walter Turncoat"/>
                <a:sym typeface="Walter Turncoat"/>
              </a:rPr>
              <a:t>few thousands</a:t>
            </a:r>
            <a:r>
              <a:rPr lang="en" sz="1700">
                <a:solidFill>
                  <a:srgbClr val="FFFFFF"/>
                </a:solidFill>
                <a:latin typeface="Walter Turncoat"/>
                <a:ea typeface="Walter Turncoat"/>
                <a:cs typeface="Walter Turncoat"/>
                <a:sym typeface="Walter Turncoat"/>
              </a:rPr>
              <a:t> compared to </a:t>
            </a:r>
            <a:r>
              <a:rPr lang="en" sz="1700" b="1">
                <a:solidFill>
                  <a:srgbClr val="FFFFFF"/>
                </a:solidFill>
                <a:latin typeface="Walter Turncoat"/>
                <a:ea typeface="Walter Turncoat"/>
                <a:cs typeface="Walter Turncoat"/>
                <a:sym typeface="Walter Turncoat"/>
              </a:rPr>
              <a:t>10s of millions</a:t>
            </a:r>
            <a:r>
              <a:rPr lang="en" sz="1700">
                <a:solidFill>
                  <a:srgbClr val="FFFFFF"/>
                </a:solidFill>
                <a:latin typeface="Walter Turncoat"/>
                <a:ea typeface="Walter Turncoat"/>
                <a:cs typeface="Walter Turncoat"/>
                <a:sym typeface="Walter Turncoat"/>
              </a:rPr>
              <a:t> of parameters in standard CNNs on raw image pixels.</a:t>
            </a:r>
            <a:endParaRPr sz="1700">
              <a:solidFill>
                <a:srgbClr val="FFFFFF"/>
              </a:solidFill>
              <a:latin typeface="Walter Turncoat"/>
              <a:ea typeface="Walter Turncoat"/>
              <a:cs typeface="Walter Turncoat"/>
              <a:sym typeface="Walter Turncoat"/>
            </a:endParaRPr>
          </a:p>
          <a:p>
            <a:pPr marL="457200" lvl="0" indent="-336550">
              <a:spcBef>
                <a:spcPts val="0"/>
              </a:spcBef>
              <a:spcAft>
                <a:spcPts val="0"/>
              </a:spcAft>
              <a:buClr>
                <a:srgbClr val="FFFFFF"/>
              </a:buClr>
              <a:buSzPts val="1700"/>
              <a:buFont typeface="Walter Turncoat"/>
              <a:buAutoNum type="arabicPeriod"/>
            </a:pPr>
            <a:r>
              <a:rPr lang="en" sz="1700">
                <a:solidFill>
                  <a:srgbClr val="FFFFFF"/>
                </a:solidFill>
                <a:latin typeface="Walter Turncoat"/>
                <a:ea typeface="Walter Turncoat"/>
                <a:cs typeface="Walter Turncoat"/>
                <a:sym typeface="Walter Turncoat"/>
              </a:rPr>
              <a:t>Lower number of parameters reduces the computational cost </a:t>
            </a:r>
            <a:r>
              <a:rPr lang="en" sz="1700" b="1">
                <a:solidFill>
                  <a:srgbClr val="FFFFFF"/>
                </a:solidFill>
                <a:latin typeface="Walter Turncoat"/>
                <a:ea typeface="Walter Turncoat"/>
                <a:cs typeface="Walter Turncoat"/>
                <a:sym typeface="Walter Turncoat"/>
              </a:rPr>
              <a:t>significantly</a:t>
            </a:r>
            <a:r>
              <a:rPr lang="en" sz="1700">
                <a:solidFill>
                  <a:srgbClr val="FFFFFF"/>
                </a:solidFill>
                <a:latin typeface="Walter Turncoat"/>
                <a:ea typeface="Walter Turncoat"/>
                <a:cs typeface="Walter Turncoat"/>
                <a:sym typeface="Walter Turncoat"/>
              </a:rPr>
              <a:t> at both training and </a:t>
            </a:r>
            <a:r>
              <a:rPr lang="en" sz="1700" b="1">
                <a:solidFill>
                  <a:srgbClr val="FFFFFF"/>
                </a:solidFill>
                <a:latin typeface="Walter Turncoat"/>
                <a:ea typeface="Walter Turncoat"/>
                <a:cs typeface="Walter Turncoat"/>
                <a:sym typeface="Walter Turncoat"/>
              </a:rPr>
              <a:t>test time</a:t>
            </a:r>
            <a:r>
              <a:rPr lang="en" sz="1700">
                <a:solidFill>
                  <a:srgbClr val="FFFFFF"/>
                </a:solidFill>
                <a:latin typeface="Walter Turncoat"/>
                <a:ea typeface="Walter Turncoat"/>
                <a:cs typeface="Walter Turncoat"/>
                <a:sym typeface="Walter Turncoat"/>
              </a:rPr>
              <a:t>.</a:t>
            </a:r>
            <a:endParaRPr sz="1700">
              <a:solidFill>
                <a:srgbClr val="FFFFFF"/>
              </a:solidFill>
              <a:latin typeface="Walter Turncoat"/>
              <a:ea typeface="Walter Turncoat"/>
              <a:cs typeface="Walter Turncoat"/>
              <a:sym typeface="Walter Turncoat"/>
            </a:endParaRPr>
          </a:p>
        </p:txBody>
      </p:sp>
      <p:pic>
        <p:nvPicPr>
          <p:cNvPr id="182" name="Google Shape;182;p31"/>
          <p:cNvPicPr preferRelativeResize="0"/>
          <p:nvPr/>
        </p:nvPicPr>
        <p:blipFill>
          <a:blip r:embed="rId3">
            <a:alphaModFix/>
          </a:blip>
          <a:stretch>
            <a:fillRect/>
          </a:stretch>
        </p:blipFill>
        <p:spPr>
          <a:xfrm>
            <a:off x="4644000" y="1312200"/>
            <a:ext cx="4347600" cy="260111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ctrTitle" idx="4294967295"/>
          </p:nvPr>
        </p:nvSpPr>
        <p:spPr>
          <a:xfrm>
            <a:off x="1822500" y="1202350"/>
            <a:ext cx="5457000" cy="1159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800"/>
              <a:t>thanks!</a:t>
            </a:r>
            <a:endParaRPr sz="4800"/>
          </a:p>
        </p:txBody>
      </p:sp>
      <p:sp>
        <p:nvSpPr>
          <p:cNvPr id="188" name="Google Shape;188;p32"/>
          <p:cNvSpPr txBox="1">
            <a:spLocks noGrp="1"/>
          </p:cNvSpPr>
          <p:nvPr>
            <p:ph type="subTitle" idx="4294967295"/>
          </p:nvPr>
        </p:nvSpPr>
        <p:spPr>
          <a:xfrm>
            <a:off x="393925" y="2154550"/>
            <a:ext cx="8486100" cy="23271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a:t>Shashank Tripathi </a:t>
            </a:r>
            <a:endParaRPr sz="3600" b="1"/>
          </a:p>
          <a:p>
            <a:pPr marL="0" lvl="0" indent="0" algn="ctr" rtl="0">
              <a:spcBef>
                <a:spcPts val="600"/>
              </a:spcBef>
              <a:spcAft>
                <a:spcPts val="0"/>
              </a:spcAft>
              <a:buNone/>
            </a:pPr>
            <a:r>
              <a:rPr lang="en" sz="3600" b="1"/>
              <a:t>Yash Patel</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ctr" rtl="0">
              <a:spcBef>
                <a:spcPts val="0"/>
              </a:spcBef>
              <a:spcAft>
                <a:spcPts val="0"/>
              </a:spcAft>
              <a:buNone/>
            </a:pPr>
            <a:r>
              <a:rPr lang="en">
                <a:solidFill>
                  <a:schemeClr val="lt1"/>
                </a:solidFill>
              </a:rPr>
              <a:t>shashanktripathi123@github</a:t>
            </a: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yash0307@github</a:t>
            </a:r>
            <a:endParaRPr>
              <a:solidFill>
                <a:schemeClr val="lt1"/>
              </a:solidFill>
            </a:endParaRPr>
          </a:p>
          <a:p>
            <a:pPr marL="0" lvl="0" indent="0" algn="ctr" rtl="0">
              <a:spcBef>
                <a:spcPts val="0"/>
              </a:spcBef>
              <a:spcAft>
                <a:spcPts val="0"/>
              </a:spcAft>
              <a:buNone/>
            </a:pPr>
            <a:endParaRPr>
              <a:solidFill>
                <a:schemeClr val="lt1"/>
              </a:solidFill>
            </a:endParaRPr>
          </a:p>
          <a:p>
            <a:pPr marL="0" lvl="0" indent="0" algn="ctr" rtl="0">
              <a:spcBef>
                <a:spcPts val="0"/>
              </a:spcBef>
              <a:spcAft>
                <a:spcPts val="0"/>
              </a:spcAft>
              <a:buNone/>
            </a:pPr>
            <a:r>
              <a:rPr lang="en">
                <a:solidFill>
                  <a:schemeClr val="lt1"/>
                </a:solidFill>
              </a:rPr>
              <a:t>Code is available  here: </a:t>
            </a:r>
            <a:r>
              <a:rPr lang="en" b="1">
                <a:solidFill>
                  <a:schemeClr val="lt1"/>
                </a:solidFill>
              </a:rPr>
              <a:t>https://github.com/yash0307/SuperCNN</a:t>
            </a:r>
            <a:endParaRPr b="1">
              <a:solidFill>
                <a:schemeClr val="lt1"/>
              </a:solidFill>
            </a:endParaRPr>
          </a:p>
          <a:p>
            <a:pPr marL="0" lvl="0" indent="0" algn="ctr" rtl="0">
              <a:spcBef>
                <a:spcPts val="0"/>
              </a:spcBef>
              <a:spcAft>
                <a:spcPts val="0"/>
              </a:spcAft>
              <a:buNone/>
            </a:pPr>
            <a:endParaRPr>
              <a:solidFill>
                <a:schemeClr val="lt1"/>
              </a:solidFill>
            </a:endParaRPr>
          </a:p>
        </p:txBody>
      </p:sp>
      <p:sp>
        <p:nvSpPr>
          <p:cNvPr id="189" name="Google Shape;189;p32"/>
          <p:cNvSpPr/>
          <p:nvPr/>
        </p:nvSpPr>
        <p:spPr>
          <a:xfrm>
            <a:off x="4054701" y="180282"/>
            <a:ext cx="1034601" cy="1159808"/>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Google Shape;190;p32"/>
          <p:cNvSpPr/>
          <p:nvPr/>
        </p:nvSpPr>
        <p:spPr>
          <a:xfrm>
            <a:off x="3799402" y="2051575"/>
            <a:ext cx="1442481"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Ursu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945</Words>
  <Application>Microsoft Office PowerPoint</Application>
  <PresentationFormat>On-screen Show (16:9)</PresentationFormat>
  <Paragraphs>45</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Walter Turncoat</vt:lpstr>
      <vt:lpstr>Arial</vt:lpstr>
      <vt:lpstr>Sniglet</vt:lpstr>
      <vt:lpstr>Ursula template</vt:lpstr>
      <vt:lpstr>Learning Salient Objects in a Scene using Superpixel-augmented Convolutional Neural Network</vt:lpstr>
      <vt:lpstr>Problem Overview</vt:lpstr>
      <vt:lpstr>Method overview</vt:lpstr>
      <vt:lpstr>SLIC superpixel generation</vt:lpstr>
      <vt:lpstr>Superpixel representations</vt:lpstr>
      <vt:lpstr>Classification using shallow CNN</vt:lpstr>
      <vt:lpstr>Results</vt:lpstr>
      <vt:lpstr>Conclusions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Salient Objects in a Scene using Superpixel-augmented Convolutional Neural Network</dc:title>
  <cp:lastModifiedBy>Shashank Tripathi</cp:lastModifiedBy>
  <cp:revision>1</cp:revision>
  <dcterms:modified xsi:type="dcterms:W3CDTF">2018-08-25T02:19:14Z</dcterms:modified>
</cp:coreProperties>
</file>